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1"/>
  </p:sldMasterIdLst>
  <p:notesMasterIdLst>
    <p:notesMasterId r:id="rId91"/>
  </p:notesMasterIdLst>
  <p:handoutMasterIdLst>
    <p:handoutMasterId r:id="rId92"/>
  </p:handoutMasterIdLst>
  <p:sldIdLst>
    <p:sldId id="562" r:id="rId2"/>
    <p:sldId id="712" r:id="rId3"/>
    <p:sldId id="838" r:id="rId4"/>
    <p:sldId id="695" r:id="rId5"/>
    <p:sldId id="790" r:id="rId6"/>
    <p:sldId id="847" r:id="rId7"/>
    <p:sldId id="848" r:id="rId8"/>
    <p:sldId id="692" r:id="rId9"/>
    <p:sldId id="693" r:id="rId10"/>
    <p:sldId id="849" r:id="rId11"/>
    <p:sldId id="850" r:id="rId12"/>
    <p:sldId id="851" r:id="rId13"/>
    <p:sldId id="798" r:id="rId14"/>
    <p:sldId id="732" r:id="rId15"/>
    <p:sldId id="710" r:id="rId16"/>
    <p:sldId id="839" r:id="rId17"/>
    <p:sldId id="753" r:id="rId18"/>
    <p:sldId id="840" r:id="rId19"/>
    <p:sldId id="714" r:id="rId20"/>
    <p:sldId id="715" r:id="rId21"/>
    <p:sldId id="716" r:id="rId22"/>
    <p:sldId id="717" r:id="rId23"/>
    <p:sldId id="718" r:id="rId24"/>
    <p:sldId id="719" r:id="rId25"/>
    <p:sldId id="720" r:id="rId26"/>
    <p:sldId id="721" r:id="rId27"/>
    <p:sldId id="722" r:id="rId28"/>
    <p:sldId id="809" r:id="rId29"/>
    <p:sldId id="810" r:id="rId30"/>
    <p:sldId id="811" r:id="rId31"/>
    <p:sldId id="812" r:id="rId32"/>
    <p:sldId id="799" r:id="rId33"/>
    <p:sldId id="841" r:id="rId34"/>
    <p:sldId id="788" r:id="rId35"/>
    <p:sldId id="813" r:id="rId36"/>
    <p:sldId id="814" r:id="rId37"/>
    <p:sldId id="784" r:id="rId38"/>
    <p:sldId id="785" r:id="rId39"/>
    <p:sldId id="786" r:id="rId40"/>
    <p:sldId id="815" r:id="rId41"/>
    <p:sldId id="816" r:id="rId42"/>
    <p:sldId id="819" r:id="rId43"/>
    <p:sldId id="787" r:id="rId44"/>
    <p:sldId id="817" r:id="rId45"/>
    <p:sldId id="842" r:id="rId46"/>
    <p:sldId id="763" r:id="rId47"/>
    <p:sldId id="764" r:id="rId48"/>
    <p:sldId id="765" r:id="rId49"/>
    <p:sldId id="766" r:id="rId50"/>
    <p:sldId id="767" r:id="rId51"/>
    <p:sldId id="768" r:id="rId52"/>
    <p:sldId id="844" r:id="rId53"/>
    <p:sldId id="843" r:id="rId54"/>
    <p:sldId id="792" r:id="rId55"/>
    <p:sldId id="793" r:id="rId56"/>
    <p:sldId id="794" r:id="rId57"/>
    <p:sldId id="795" r:id="rId58"/>
    <p:sldId id="796" r:id="rId59"/>
    <p:sldId id="681" r:id="rId60"/>
    <p:sldId id="801" r:id="rId61"/>
    <p:sldId id="806" r:id="rId62"/>
    <p:sldId id="807" r:id="rId63"/>
    <p:sldId id="808" r:id="rId64"/>
    <p:sldId id="818" r:id="rId65"/>
    <p:sldId id="782" r:id="rId66"/>
    <p:sldId id="820" r:id="rId67"/>
    <p:sldId id="737" r:id="rId68"/>
    <p:sldId id="738" r:id="rId69"/>
    <p:sldId id="739" r:id="rId70"/>
    <p:sldId id="821" r:id="rId71"/>
    <p:sldId id="740" r:id="rId72"/>
    <p:sldId id="741" r:id="rId73"/>
    <p:sldId id="822" r:id="rId74"/>
    <p:sldId id="823" r:id="rId75"/>
    <p:sldId id="824" r:id="rId76"/>
    <p:sldId id="825" r:id="rId77"/>
    <p:sldId id="826" r:id="rId78"/>
    <p:sldId id="743" r:id="rId79"/>
    <p:sldId id="827" r:id="rId80"/>
    <p:sldId id="828" r:id="rId81"/>
    <p:sldId id="829" r:id="rId82"/>
    <p:sldId id="830" r:id="rId83"/>
    <p:sldId id="832" r:id="rId84"/>
    <p:sldId id="834" r:id="rId85"/>
    <p:sldId id="837" r:id="rId86"/>
    <p:sldId id="751" r:id="rId87"/>
    <p:sldId id="845" r:id="rId88"/>
    <p:sldId id="852" r:id="rId89"/>
    <p:sldId id="84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laybaugh" initials="WC" lastIdx="12" clrIdx="0"/>
  <p:cmAuthor id="2" name="Microsoft Office User" initials="Office" lastIdx="1" clrIdx="1"/>
  <p:cmAuthor id="3" name="Microsoft Office User" initials="Office [2]" lastIdx="1" clrIdx="2"/>
  <p:cmAuthor id="4" name="Microsoft Office User" initials="Office [3]" lastIdx="1" clrIdx="3"/>
  <p:cmAuthor id="5" name="Microsoft Office User" initials="Office [4]" lastIdx="1" clrIdx="4"/>
  <p:cmAuthor id="6" name="Microsoft Office User" initials="Office [5]" lastIdx="1" clrIdx="5"/>
  <p:cmAuthor id="7" name="Microsoft Office User" initials="Office [6]" lastIdx="1" clrIdx="6"/>
  <p:cmAuthor id="8" name="Microsoft Office User" initials="Office [7]" lastIdx="1" clrIdx="7"/>
  <p:cmAuthor id="9" name="Microsoft Office User" initials="Office [8]" lastIdx="1" clrIdx="8"/>
  <p:cmAuthor id="10" name="Microsoft Office User" initials="Office [9]" lastIdx="1" clrIdx="9"/>
  <p:cmAuthor id="11" name="Microsoft Office User" initials="Office [10]" lastIdx="1" clrIdx="10"/>
  <p:cmAuthor id="12" name="Microsoft Office User" initials="Office [11]" lastIdx="1" clrIdx="11"/>
  <p:cmAuthor id="13" name="Microsoft Office User" initials="Office [12]" lastIdx="1" clrIdx="12"/>
  <p:cmAuthor id="14" name="Microsoft Office User" initials="Office [13]" lastIdx="1" clrIdx="13"/>
  <p:cmAuthor id="15" name="Microsoft Office User" initials="Office [14]" lastIdx="1" clrIdx="14"/>
  <p:cmAuthor id="16" name="Microsoft Office User" initials="Office [15]" lastIdx="1" clrIdx="15"/>
  <p:cmAuthor id="17" name="Microsoft Office User" initials="Office [16]" lastIdx="1" clrIdx="16"/>
  <p:cmAuthor id="18" name="Marina Marmora" initials="MM" lastIdx="1" clrIdx="17"/>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9F9"/>
    <a:srgbClr val="FAF8FA"/>
    <a:srgbClr val="F9F9FB"/>
    <a:srgbClr val="F79619"/>
    <a:srgbClr val="9ABB58"/>
    <a:srgbClr val="E6B9B8"/>
    <a:srgbClr val="F2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73" autoAdjust="0"/>
    <p:restoredTop sz="95083" autoAdjust="0"/>
  </p:normalViewPr>
  <p:slideViewPr>
    <p:cSldViewPr snapToGrid="0" snapToObjects="1" showGuides="1">
      <p:cViewPr varScale="1">
        <p:scale>
          <a:sx n="85" d="100"/>
          <a:sy n="85" d="100"/>
        </p:scale>
        <p:origin x="694" y="43"/>
      </p:cViewPr>
      <p:guideLst/>
    </p:cSldViewPr>
  </p:slideViewPr>
  <p:notesTextViewPr>
    <p:cViewPr>
      <p:scale>
        <a:sx n="1" d="1"/>
        <a:sy n="1" d="1"/>
      </p:scale>
      <p:origin x="0" y="0"/>
    </p:cViewPr>
  </p:notesText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48BB17-E744-4D1E-BAD8-71A2F6E6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062EBC5-B899-41E3-A4A5-5FDDB5EF44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D8B00-91FF-428C-8134-3E9D84D7D461}" type="datetimeFigureOut">
              <a:rPr lang="en-US" smtClean="0"/>
              <a:t>3/4/2020</a:t>
            </a:fld>
            <a:endParaRPr lang="en-US"/>
          </a:p>
        </p:txBody>
      </p:sp>
      <p:sp>
        <p:nvSpPr>
          <p:cNvPr id="4" name="Footer Placeholder 3">
            <a:extLst>
              <a:ext uri="{FF2B5EF4-FFF2-40B4-BE49-F238E27FC236}">
                <a16:creationId xmlns:a16="http://schemas.microsoft.com/office/drawing/2014/main" id="{141862AB-B7DC-460A-90C2-9BEE993E2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79E247-8B32-4CEF-9250-098ABF0DC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65902-E16E-4D00-B24F-ACF62C09997B}" type="slidenum">
              <a:rPr lang="en-US" smtClean="0"/>
              <a:t>‹#›</a:t>
            </a:fld>
            <a:endParaRPr lang="en-US"/>
          </a:p>
        </p:txBody>
      </p:sp>
    </p:spTree>
    <p:extLst>
      <p:ext uri="{BB962C8B-B14F-4D97-AF65-F5344CB8AC3E}">
        <p14:creationId xmlns:p14="http://schemas.microsoft.com/office/powerpoint/2010/main" val="1720712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3/4/2020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a:t>
            </a:fld>
            <a:endParaRPr lang="en-US"/>
          </a:p>
        </p:txBody>
      </p:sp>
    </p:spTree>
    <p:extLst>
      <p:ext uri="{BB962C8B-B14F-4D97-AF65-F5344CB8AC3E}">
        <p14:creationId xmlns:p14="http://schemas.microsoft.com/office/powerpoint/2010/main" val="622621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16</a:t>
            </a:fld>
            <a:endParaRPr lang="en-US"/>
          </a:p>
        </p:txBody>
      </p:sp>
    </p:spTree>
    <p:extLst>
      <p:ext uri="{BB962C8B-B14F-4D97-AF65-F5344CB8AC3E}">
        <p14:creationId xmlns:p14="http://schemas.microsoft.com/office/powerpoint/2010/main" val="1158388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them that this is exactly the same as in FCN</a:t>
            </a:r>
            <a:r>
              <a:rPr lang="en-US" baseline="0" dirty="0"/>
              <a:t> </a:t>
            </a:r>
            <a:r>
              <a:rPr lang="mr-IN" baseline="0" dirty="0"/>
              <a:t>–</a:t>
            </a:r>
            <a:r>
              <a:rPr lang="en-US" baseline="0" dirty="0"/>
              <a:t> </a:t>
            </a:r>
            <a:r>
              <a:rPr lang="en-US" baseline="0" dirty="0" err="1"/>
              <a:t>backprop</a:t>
            </a:r>
            <a:r>
              <a:rPr lang="en-US" baseline="0" dirty="0"/>
              <a:t> </a:t>
            </a:r>
            <a:r>
              <a:rPr lang="mr-IN" baseline="0" dirty="0"/>
              <a:t>–</a:t>
            </a:r>
            <a:r>
              <a:rPr lang="en-US" baseline="0" dirty="0"/>
              <a:t> need a figure </a:t>
            </a:r>
            <a:endParaRPr 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17</a:t>
            </a:fld>
            <a:endParaRPr lang="en-US"/>
          </a:p>
        </p:txBody>
      </p:sp>
    </p:spTree>
    <p:extLst>
      <p:ext uri="{BB962C8B-B14F-4D97-AF65-F5344CB8AC3E}">
        <p14:creationId xmlns:p14="http://schemas.microsoft.com/office/powerpoint/2010/main" val="19807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18</a:t>
            </a:fld>
            <a:endParaRPr lang="en-US"/>
          </a:p>
        </p:txBody>
      </p:sp>
    </p:spTree>
    <p:extLst>
      <p:ext uri="{BB962C8B-B14F-4D97-AF65-F5344CB8AC3E}">
        <p14:creationId xmlns:p14="http://schemas.microsoft.com/office/powerpoint/2010/main" val="1509147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19</a:t>
            </a:fld>
            <a:endParaRPr lang="en-US"/>
          </a:p>
        </p:txBody>
      </p:sp>
    </p:spTree>
    <p:extLst>
      <p:ext uri="{BB962C8B-B14F-4D97-AF65-F5344CB8AC3E}">
        <p14:creationId xmlns:p14="http://schemas.microsoft.com/office/powerpoint/2010/main" val="307513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20</a:t>
            </a:fld>
            <a:endParaRPr lang="en-US"/>
          </a:p>
        </p:txBody>
      </p:sp>
    </p:spTree>
    <p:extLst>
      <p:ext uri="{BB962C8B-B14F-4D97-AF65-F5344CB8AC3E}">
        <p14:creationId xmlns:p14="http://schemas.microsoft.com/office/powerpoint/2010/main" val="162135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21</a:t>
            </a:fld>
            <a:endParaRPr lang="en-US"/>
          </a:p>
        </p:txBody>
      </p:sp>
    </p:spTree>
    <p:extLst>
      <p:ext uri="{BB962C8B-B14F-4D97-AF65-F5344CB8AC3E}">
        <p14:creationId xmlns:p14="http://schemas.microsoft.com/office/powerpoint/2010/main" val="92912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22</a:t>
            </a:fld>
            <a:endParaRPr lang="en-US"/>
          </a:p>
        </p:txBody>
      </p:sp>
    </p:spTree>
    <p:extLst>
      <p:ext uri="{BB962C8B-B14F-4D97-AF65-F5344CB8AC3E}">
        <p14:creationId xmlns:p14="http://schemas.microsoft.com/office/powerpoint/2010/main" val="165377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23</a:t>
            </a:fld>
            <a:endParaRPr lang="en-US"/>
          </a:p>
        </p:txBody>
      </p:sp>
    </p:spTree>
    <p:extLst>
      <p:ext uri="{BB962C8B-B14F-4D97-AF65-F5344CB8AC3E}">
        <p14:creationId xmlns:p14="http://schemas.microsoft.com/office/powerpoint/2010/main" val="566438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24</a:t>
            </a:fld>
            <a:endParaRPr lang="en-US"/>
          </a:p>
        </p:txBody>
      </p:sp>
    </p:spTree>
    <p:extLst>
      <p:ext uri="{BB962C8B-B14F-4D97-AF65-F5344CB8AC3E}">
        <p14:creationId xmlns:p14="http://schemas.microsoft.com/office/powerpoint/2010/main" val="766287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25</a:t>
            </a:fld>
            <a:endParaRPr lang="en-US"/>
          </a:p>
        </p:txBody>
      </p:sp>
    </p:spTree>
    <p:extLst>
      <p:ext uri="{BB962C8B-B14F-4D97-AF65-F5344CB8AC3E}">
        <p14:creationId xmlns:p14="http://schemas.microsoft.com/office/powerpoint/2010/main" val="17678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269241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26</a:t>
            </a:fld>
            <a:endParaRPr lang="en-US"/>
          </a:p>
        </p:txBody>
      </p:sp>
    </p:spTree>
    <p:extLst>
      <p:ext uri="{BB962C8B-B14F-4D97-AF65-F5344CB8AC3E}">
        <p14:creationId xmlns:p14="http://schemas.microsoft.com/office/powerpoint/2010/main" val="672657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27</a:t>
            </a:fld>
            <a:endParaRPr lang="en-US"/>
          </a:p>
        </p:txBody>
      </p:sp>
    </p:spTree>
    <p:extLst>
      <p:ext uri="{BB962C8B-B14F-4D97-AF65-F5344CB8AC3E}">
        <p14:creationId xmlns:p14="http://schemas.microsoft.com/office/powerpoint/2010/main" val="1062784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28</a:t>
            </a:fld>
            <a:endParaRPr lang="en-US"/>
          </a:p>
        </p:txBody>
      </p:sp>
    </p:spTree>
    <p:extLst>
      <p:ext uri="{BB962C8B-B14F-4D97-AF65-F5344CB8AC3E}">
        <p14:creationId xmlns:p14="http://schemas.microsoft.com/office/powerpoint/2010/main" val="1834254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29</a:t>
            </a:fld>
            <a:endParaRPr lang="en-US"/>
          </a:p>
        </p:txBody>
      </p:sp>
    </p:spTree>
    <p:extLst>
      <p:ext uri="{BB962C8B-B14F-4D97-AF65-F5344CB8AC3E}">
        <p14:creationId xmlns:p14="http://schemas.microsoft.com/office/powerpoint/2010/main" val="508512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30</a:t>
            </a:fld>
            <a:endParaRPr lang="en-US"/>
          </a:p>
        </p:txBody>
      </p:sp>
    </p:spTree>
    <p:extLst>
      <p:ext uri="{BB962C8B-B14F-4D97-AF65-F5344CB8AC3E}">
        <p14:creationId xmlns:p14="http://schemas.microsoft.com/office/powerpoint/2010/main" val="1903074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809776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33</a:t>
            </a:fld>
            <a:endParaRPr lang="en-US"/>
          </a:p>
        </p:txBody>
      </p:sp>
    </p:spTree>
    <p:extLst>
      <p:ext uri="{BB962C8B-B14F-4D97-AF65-F5344CB8AC3E}">
        <p14:creationId xmlns:p14="http://schemas.microsoft.com/office/powerpoint/2010/main" val="1626926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34</a:t>
            </a:fld>
            <a:endParaRPr lang="en-US"/>
          </a:p>
        </p:txBody>
      </p:sp>
    </p:spTree>
    <p:extLst>
      <p:ext uri="{BB962C8B-B14F-4D97-AF65-F5344CB8AC3E}">
        <p14:creationId xmlns:p14="http://schemas.microsoft.com/office/powerpoint/2010/main" val="274094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35</a:t>
            </a:fld>
            <a:endParaRPr lang="en-US"/>
          </a:p>
        </p:txBody>
      </p:sp>
    </p:spTree>
    <p:extLst>
      <p:ext uri="{BB962C8B-B14F-4D97-AF65-F5344CB8AC3E}">
        <p14:creationId xmlns:p14="http://schemas.microsoft.com/office/powerpoint/2010/main" val="251741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36</a:t>
            </a:fld>
            <a:endParaRPr lang="en-US"/>
          </a:p>
        </p:txBody>
      </p:sp>
    </p:spTree>
    <p:extLst>
      <p:ext uri="{BB962C8B-B14F-4D97-AF65-F5344CB8AC3E}">
        <p14:creationId xmlns:p14="http://schemas.microsoft.com/office/powerpoint/2010/main" val="480456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2063620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37</a:t>
            </a:fld>
            <a:endParaRPr lang="en-US"/>
          </a:p>
        </p:txBody>
      </p:sp>
    </p:spTree>
    <p:extLst>
      <p:ext uri="{BB962C8B-B14F-4D97-AF65-F5344CB8AC3E}">
        <p14:creationId xmlns:p14="http://schemas.microsoft.com/office/powerpoint/2010/main" val="1133668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38</a:t>
            </a:fld>
            <a:endParaRPr lang="en-US"/>
          </a:p>
        </p:txBody>
      </p:sp>
    </p:spTree>
    <p:extLst>
      <p:ext uri="{BB962C8B-B14F-4D97-AF65-F5344CB8AC3E}">
        <p14:creationId xmlns:p14="http://schemas.microsoft.com/office/powerpoint/2010/main" val="464952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39</a:t>
            </a:fld>
            <a:endParaRPr lang="en-US"/>
          </a:p>
        </p:txBody>
      </p:sp>
    </p:spTree>
    <p:extLst>
      <p:ext uri="{BB962C8B-B14F-4D97-AF65-F5344CB8AC3E}">
        <p14:creationId xmlns:p14="http://schemas.microsoft.com/office/powerpoint/2010/main" val="400987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40</a:t>
            </a:fld>
            <a:endParaRPr lang="en-US"/>
          </a:p>
        </p:txBody>
      </p:sp>
    </p:spTree>
    <p:extLst>
      <p:ext uri="{BB962C8B-B14F-4D97-AF65-F5344CB8AC3E}">
        <p14:creationId xmlns:p14="http://schemas.microsoft.com/office/powerpoint/2010/main" val="453001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41</a:t>
            </a:fld>
            <a:endParaRPr lang="en-US"/>
          </a:p>
        </p:txBody>
      </p:sp>
    </p:spTree>
    <p:extLst>
      <p:ext uri="{BB962C8B-B14F-4D97-AF65-F5344CB8AC3E}">
        <p14:creationId xmlns:p14="http://schemas.microsoft.com/office/powerpoint/2010/main" val="754886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42</a:t>
            </a:fld>
            <a:endParaRPr lang="en-US"/>
          </a:p>
        </p:txBody>
      </p:sp>
    </p:spTree>
    <p:extLst>
      <p:ext uri="{BB962C8B-B14F-4D97-AF65-F5344CB8AC3E}">
        <p14:creationId xmlns:p14="http://schemas.microsoft.com/office/powerpoint/2010/main" val="263898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740633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44</a:t>
            </a:fld>
            <a:endParaRPr lang="en-US"/>
          </a:p>
        </p:txBody>
      </p:sp>
    </p:spTree>
    <p:extLst>
      <p:ext uri="{BB962C8B-B14F-4D97-AF65-F5344CB8AC3E}">
        <p14:creationId xmlns:p14="http://schemas.microsoft.com/office/powerpoint/2010/main" val="1789227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45</a:t>
            </a:fld>
            <a:endParaRPr lang="en-US"/>
          </a:p>
        </p:txBody>
      </p:sp>
    </p:spTree>
    <p:extLst>
      <p:ext uri="{BB962C8B-B14F-4D97-AF65-F5344CB8AC3E}">
        <p14:creationId xmlns:p14="http://schemas.microsoft.com/office/powerpoint/2010/main" val="2082179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46</a:t>
            </a:fld>
            <a:endParaRPr lang="en-US"/>
          </a:p>
        </p:txBody>
      </p:sp>
    </p:spTree>
    <p:extLst>
      <p:ext uri="{BB962C8B-B14F-4D97-AF65-F5344CB8AC3E}">
        <p14:creationId xmlns:p14="http://schemas.microsoft.com/office/powerpoint/2010/main" val="1432277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a:t>
            </a:fld>
            <a:endParaRPr lang="en-US"/>
          </a:p>
        </p:txBody>
      </p:sp>
    </p:spTree>
    <p:extLst>
      <p:ext uri="{BB962C8B-B14F-4D97-AF65-F5344CB8AC3E}">
        <p14:creationId xmlns:p14="http://schemas.microsoft.com/office/powerpoint/2010/main" val="1980349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35639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48</a:t>
            </a:fld>
            <a:endParaRPr lang="en-US"/>
          </a:p>
        </p:txBody>
      </p:sp>
    </p:spTree>
    <p:extLst>
      <p:ext uri="{BB962C8B-B14F-4D97-AF65-F5344CB8AC3E}">
        <p14:creationId xmlns:p14="http://schemas.microsoft.com/office/powerpoint/2010/main" val="317937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49</a:t>
            </a:fld>
            <a:endParaRPr lang="en-US"/>
          </a:p>
        </p:txBody>
      </p:sp>
    </p:spTree>
    <p:extLst>
      <p:ext uri="{BB962C8B-B14F-4D97-AF65-F5344CB8AC3E}">
        <p14:creationId xmlns:p14="http://schemas.microsoft.com/office/powerpoint/2010/main" val="4619126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50</a:t>
            </a:fld>
            <a:endParaRPr lang="en-US"/>
          </a:p>
        </p:txBody>
      </p:sp>
    </p:spTree>
    <p:extLst>
      <p:ext uri="{BB962C8B-B14F-4D97-AF65-F5344CB8AC3E}">
        <p14:creationId xmlns:p14="http://schemas.microsoft.com/office/powerpoint/2010/main" val="323705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51</a:t>
            </a:fld>
            <a:endParaRPr lang="en-US"/>
          </a:p>
        </p:txBody>
      </p:sp>
    </p:spTree>
    <p:extLst>
      <p:ext uri="{BB962C8B-B14F-4D97-AF65-F5344CB8AC3E}">
        <p14:creationId xmlns:p14="http://schemas.microsoft.com/office/powerpoint/2010/main" val="16090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53</a:t>
            </a:fld>
            <a:endParaRPr lang="en-US"/>
          </a:p>
        </p:txBody>
      </p:sp>
    </p:spTree>
    <p:extLst>
      <p:ext uri="{BB962C8B-B14F-4D97-AF65-F5344CB8AC3E}">
        <p14:creationId xmlns:p14="http://schemas.microsoft.com/office/powerpoint/2010/main" val="599482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axolotl </a:t>
            </a:r>
            <a:r>
              <a:rPr lang="en-US" dirty="0" err="1"/>
              <a:t>mexican</a:t>
            </a:r>
            <a:r>
              <a:rPr lang="en-US" dirty="0"/>
              <a:t>,</a:t>
            </a:r>
            <a:r>
              <a:rPr lang="en-US" baseline="0" dirty="0"/>
              <a:t>  </a:t>
            </a:r>
            <a:r>
              <a:rPr lang="en-US" baseline="0" dirty="0" err="1"/>
              <a:t>pudu</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54</a:t>
            </a:fld>
            <a:endParaRPr lang="en-US"/>
          </a:p>
        </p:txBody>
      </p:sp>
    </p:spTree>
    <p:extLst>
      <p:ext uri="{BB962C8B-B14F-4D97-AF65-F5344CB8AC3E}">
        <p14:creationId xmlns:p14="http://schemas.microsoft.com/office/powerpoint/2010/main" val="148474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56</a:t>
            </a:fld>
            <a:endParaRPr lang="en-US"/>
          </a:p>
        </p:txBody>
      </p:sp>
    </p:spTree>
    <p:extLst>
      <p:ext uri="{BB962C8B-B14F-4D97-AF65-F5344CB8AC3E}">
        <p14:creationId xmlns:p14="http://schemas.microsoft.com/office/powerpoint/2010/main" val="328554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58</a:t>
            </a:fld>
            <a:endParaRPr lang="en-US"/>
          </a:p>
        </p:txBody>
      </p:sp>
    </p:spTree>
    <p:extLst>
      <p:ext uri="{BB962C8B-B14F-4D97-AF65-F5344CB8AC3E}">
        <p14:creationId xmlns:p14="http://schemas.microsoft.com/office/powerpoint/2010/main" val="1937134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59</a:t>
            </a:fld>
            <a:endParaRPr lang="en-US"/>
          </a:p>
        </p:txBody>
      </p:sp>
    </p:spTree>
    <p:extLst>
      <p:ext uri="{BB962C8B-B14F-4D97-AF65-F5344CB8AC3E}">
        <p14:creationId xmlns:p14="http://schemas.microsoft.com/office/powerpoint/2010/main" val="63058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FIGURE </a:t>
            </a:r>
          </a:p>
        </p:txBody>
      </p:sp>
      <p:sp>
        <p:nvSpPr>
          <p:cNvPr id="4" name="Slide Number Placeholder 3"/>
          <p:cNvSpPr>
            <a:spLocks noGrp="1"/>
          </p:cNvSpPr>
          <p:nvPr>
            <p:ph type="sldNum" sz="quarter" idx="10"/>
          </p:nvPr>
        </p:nvSpPr>
        <p:spPr/>
        <p:txBody>
          <a:bodyPr/>
          <a:lstStyle/>
          <a:p>
            <a:fld id="{780B7716-36DB-2D49-AA17-2865D7B13815}" type="slidenum">
              <a:rPr lang="en-US" smtClean="0"/>
              <a:t>8</a:t>
            </a:fld>
            <a:endParaRPr lang="en-US"/>
          </a:p>
        </p:txBody>
      </p:sp>
    </p:spTree>
    <p:extLst>
      <p:ext uri="{BB962C8B-B14F-4D97-AF65-F5344CB8AC3E}">
        <p14:creationId xmlns:p14="http://schemas.microsoft.com/office/powerpoint/2010/main" val="8685771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60</a:t>
            </a:fld>
            <a:endParaRPr lang="en-US"/>
          </a:p>
        </p:txBody>
      </p:sp>
    </p:spTree>
    <p:extLst>
      <p:ext uri="{BB962C8B-B14F-4D97-AF65-F5344CB8AC3E}">
        <p14:creationId xmlns:p14="http://schemas.microsoft.com/office/powerpoint/2010/main" val="1574424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61</a:t>
            </a:fld>
            <a:endParaRPr lang="en-US"/>
          </a:p>
        </p:txBody>
      </p:sp>
    </p:spTree>
    <p:extLst>
      <p:ext uri="{BB962C8B-B14F-4D97-AF65-F5344CB8AC3E}">
        <p14:creationId xmlns:p14="http://schemas.microsoft.com/office/powerpoint/2010/main" val="354641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62</a:t>
            </a:fld>
            <a:endParaRPr lang="en-US"/>
          </a:p>
        </p:txBody>
      </p:sp>
    </p:spTree>
    <p:extLst>
      <p:ext uri="{BB962C8B-B14F-4D97-AF65-F5344CB8AC3E}">
        <p14:creationId xmlns:p14="http://schemas.microsoft.com/office/powerpoint/2010/main" val="246817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63</a:t>
            </a:fld>
            <a:endParaRPr lang="en-US"/>
          </a:p>
        </p:txBody>
      </p:sp>
    </p:spTree>
    <p:extLst>
      <p:ext uri="{BB962C8B-B14F-4D97-AF65-F5344CB8AC3E}">
        <p14:creationId xmlns:p14="http://schemas.microsoft.com/office/powerpoint/2010/main" val="15839909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66</a:t>
            </a:fld>
            <a:endParaRPr lang="en-US"/>
          </a:p>
        </p:txBody>
      </p:sp>
    </p:spTree>
    <p:extLst>
      <p:ext uri="{BB962C8B-B14F-4D97-AF65-F5344CB8AC3E}">
        <p14:creationId xmlns:p14="http://schemas.microsoft.com/office/powerpoint/2010/main" val="14549636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 two channels of </a:t>
            </a:r>
            <a:r>
              <a:rPr lang="en-US" altLang="zh-CN" dirty="0" err="1" smtClean="0"/>
              <a:t>alex</a:t>
            </a:r>
            <a:r>
              <a:rPr lang="en-US" altLang="zh-CN" dirty="0" smtClean="0"/>
              <a:t> is</a:t>
            </a:r>
            <a:r>
              <a:rPr lang="en-US" altLang="zh-CN" baseline="0" dirty="0" smtClean="0"/>
              <a:t> because by then they couldn’t fit the whole system onto one GPU</a:t>
            </a:r>
            <a:endParaRPr lang="zh-CN" alt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69</a:t>
            </a:fld>
            <a:endParaRPr lang="en-US"/>
          </a:p>
        </p:txBody>
      </p:sp>
    </p:spTree>
    <p:extLst>
      <p:ext uri="{BB962C8B-B14F-4D97-AF65-F5344CB8AC3E}">
        <p14:creationId xmlns:p14="http://schemas.microsoft.com/office/powerpoint/2010/main" val="304626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3 loss function allows you to choose where to stop based on your requirement of precision, so don’t need to go all the way back to the beginning and train the parameters</a:t>
            </a:r>
            <a:r>
              <a:rPr lang="en-US" altLang="zh-CN" baseline="0" dirty="0" smtClean="0"/>
              <a:t> which is super expensive</a:t>
            </a:r>
            <a:endParaRPr lang="zh-CN" alt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76</a:t>
            </a:fld>
            <a:endParaRPr lang="en-US"/>
          </a:p>
        </p:txBody>
      </p:sp>
    </p:spTree>
    <p:extLst>
      <p:ext uri="{BB962C8B-B14F-4D97-AF65-F5344CB8AC3E}">
        <p14:creationId xmlns:p14="http://schemas.microsoft.com/office/powerpoint/2010/main" val="2345503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e7e62594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e7e62594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168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A FIGURE</a:t>
            </a:r>
          </a:p>
        </p:txBody>
      </p:sp>
      <p:sp>
        <p:nvSpPr>
          <p:cNvPr id="4" name="Slide Number Placeholder 3"/>
          <p:cNvSpPr>
            <a:spLocks noGrp="1"/>
          </p:cNvSpPr>
          <p:nvPr>
            <p:ph type="sldNum" sz="quarter" idx="10"/>
          </p:nvPr>
        </p:nvSpPr>
        <p:spPr/>
        <p:txBody>
          <a:bodyPr/>
          <a:lstStyle/>
          <a:p>
            <a:fld id="{780B7716-36DB-2D49-AA17-2865D7B13815}" type="slidenum">
              <a:rPr lang="en-US" smtClean="0"/>
              <a:t>9</a:t>
            </a:fld>
            <a:endParaRPr lang="en-US"/>
          </a:p>
        </p:txBody>
      </p:sp>
    </p:spTree>
    <p:extLst>
      <p:ext uri="{BB962C8B-B14F-4D97-AF65-F5344CB8AC3E}">
        <p14:creationId xmlns:p14="http://schemas.microsoft.com/office/powerpoint/2010/main" val="1656989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75235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14</a:t>
            </a:fld>
            <a:endParaRPr lang="en-US"/>
          </a:p>
        </p:txBody>
      </p:sp>
    </p:spTree>
    <p:extLst>
      <p:ext uri="{BB962C8B-B14F-4D97-AF65-F5344CB8AC3E}">
        <p14:creationId xmlns:p14="http://schemas.microsoft.com/office/powerpoint/2010/main" val="2088155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15</a:t>
            </a:fld>
            <a:endParaRPr lang="en-US"/>
          </a:p>
        </p:txBody>
      </p:sp>
    </p:spTree>
    <p:extLst>
      <p:ext uri="{BB962C8B-B14F-4D97-AF65-F5344CB8AC3E}">
        <p14:creationId xmlns:p14="http://schemas.microsoft.com/office/powerpoint/2010/main" val="11752106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CS109B Data 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Mark Glickman and</a:t>
            </a:r>
            <a:r>
              <a:rPr lang="en-US" sz="2400" b="0" i="0" baseline="0" dirty="0">
                <a:solidFill>
                  <a:schemeClr val="tx1">
                    <a:lumMod val="75000"/>
                    <a:lumOff val="25000"/>
                  </a:schemeClr>
                </a:solidFill>
                <a:latin typeface="Karla" charset="0"/>
                <a:ea typeface="Karla" charset="0"/>
                <a:cs typeface="Karla" charset="0"/>
              </a:rPr>
              <a:t> Chris Tanner</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grpSp>
        <p:nvGrpSpPr>
          <p:cNvPr id="17" name="Group 16"/>
          <p:cNvGrpSpPr>
            <a:grpSpLocks noChangeAspect="1"/>
          </p:cNvGrpSpPr>
          <p:nvPr userDrawn="1"/>
        </p:nvGrpSpPr>
        <p:grpSpPr>
          <a:xfrm>
            <a:off x="457200" y="6400800"/>
            <a:ext cx="487418" cy="274320"/>
            <a:chOff x="8442646" y="6356350"/>
            <a:chExt cx="482609" cy="274320"/>
          </a:xfrm>
        </p:grpSpPr>
        <p:pic>
          <p:nvPicPr>
            <p:cNvPr id="19" name="Picture 1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20" name="Picture 1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21" name="Straight Connector 20"/>
          <p:cNvCxnSpPr/>
          <p:nvPr userDrawn="1"/>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userDrawn="1"/>
        </p:nvSpPr>
        <p:spPr>
          <a:xfrm>
            <a:off x="5257800" y="6400800"/>
            <a:ext cx="2707793"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And Tanner</a:t>
            </a:r>
          </a:p>
        </p:txBody>
      </p:sp>
      <p:sp>
        <p:nvSpPr>
          <p:cNvPr id="23"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24"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Tree>
    <p:extLst>
      <p:ext uri="{BB962C8B-B14F-4D97-AF65-F5344CB8AC3E}">
        <p14:creationId xmlns:p14="http://schemas.microsoft.com/office/powerpoint/2010/main" val="470278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15600" y="114000"/>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Calibri"/>
              <a:buNone/>
              <a:defRPr sz="3200">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txBox="1">
            <a:spLocks noGrp="1"/>
          </p:cNvSpPr>
          <p:nvPr>
            <p:ph type="body" idx="1"/>
          </p:nvPr>
        </p:nvSpPr>
        <p:spPr>
          <a:xfrm>
            <a:off x="415600" y="1006417"/>
            <a:ext cx="11360800" cy="51384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rgbClr val="000000"/>
              </a:buClr>
              <a:buSzPts val="1600"/>
              <a:buFont typeface="Calibri"/>
              <a:buChar char="●"/>
              <a:defRPr sz="2133">
                <a:solidFill>
                  <a:srgbClr val="000000"/>
                </a:solidFill>
                <a:latin typeface="Calibri"/>
                <a:ea typeface="Calibri"/>
                <a:cs typeface="Calibri"/>
                <a:sym typeface="Calibri"/>
              </a:defRPr>
            </a:lvl1pPr>
            <a:lvl2pPr marL="1219170" lvl="1" indent="-423323" rtl="0">
              <a:spcBef>
                <a:spcPts val="800"/>
              </a:spcBef>
              <a:spcAft>
                <a:spcPts val="0"/>
              </a:spcAft>
              <a:buClr>
                <a:srgbClr val="000000"/>
              </a:buClr>
              <a:buSzPts val="1400"/>
              <a:buFont typeface="Calibri"/>
              <a:buChar char="○"/>
              <a:defRPr>
                <a:solidFill>
                  <a:srgbClr val="000000"/>
                </a:solidFill>
                <a:latin typeface="Calibri"/>
                <a:ea typeface="Calibri"/>
                <a:cs typeface="Calibri"/>
                <a:sym typeface="Calibri"/>
              </a:defRPr>
            </a:lvl2pPr>
            <a:lvl3pPr marL="1828754" lvl="2" indent="-423323" rtl="0">
              <a:spcBef>
                <a:spcPts val="800"/>
              </a:spcBef>
              <a:spcAft>
                <a:spcPts val="0"/>
              </a:spcAft>
              <a:buClr>
                <a:srgbClr val="000000"/>
              </a:buClr>
              <a:buSzPts val="1400"/>
              <a:buFont typeface="Calibri"/>
              <a:buChar char="■"/>
              <a:defRPr>
                <a:solidFill>
                  <a:srgbClr val="000000"/>
                </a:solidFill>
                <a:latin typeface="Calibri"/>
                <a:ea typeface="Calibri"/>
                <a:cs typeface="Calibri"/>
                <a:sym typeface="Calibri"/>
              </a:defRPr>
            </a:lvl3pPr>
            <a:lvl4pPr marL="2438339" lvl="3" indent="-423323" rtl="0">
              <a:spcBef>
                <a:spcPts val="800"/>
              </a:spcBef>
              <a:spcAft>
                <a:spcPts val="0"/>
              </a:spcAft>
              <a:buClr>
                <a:srgbClr val="000000"/>
              </a:buClr>
              <a:buSzPts val="1400"/>
              <a:buFont typeface="Calibri"/>
              <a:buChar char="●"/>
              <a:defRPr>
                <a:solidFill>
                  <a:srgbClr val="000000"/>
                </a:solidFill>
                <a:latin typeface="Calibri"/>
                <a:ea typeface="Calibri"/>
                <a:cs typeface="Calibri"/>
                <a:sym typeface="Calibri"/>
              </a:defRPr>
            </a:lvl4pPr>
            <a:lvl5pPr marL="3047924" lvl="4" indent="-423323" rtl="0">
              <a:spcBef>
                <a:spcPts val="800"/>
              </a:spcBef>
              <a:spcAft>
                <a:spcPts val="0"/>
              </a:spcAft>
              <a:buClr>
                <a:srgbClr val="000000"/>
              </a:buClr>
              <a:buSzPts val="1400"/>
              <a:buFont typeface="Calibri"/>
              <a:buChar char="○"/>
              <a:defRPr>
                <a:solidFill>
                  <a:srgbClr val="000000"/>
                </a:solidFill>
                <a:latin typeface="Calibri"/>
                <a:ea typeface="Calibri"/>
                <a:cs typeface="Calibri"/>
                <a:sym typeface="Calibri"/>
              </a:defRPr>
            </a:lvl5pPr>
            <a:lvl6pPr marL="3657509" lvl="5" indent="-423323" rtl="0">
              <a:spcBef>
                <a:spcPts val="800"/>
              </a:spcBef>
              <a:spcAft>
                <a:spcPts val="0"/>
              </a:spcAft>
              <a:buClr>
                <a:srgbClr val="000000"/>
              </a:buClr>
              <a:buSzPts val="1400"/>
              <a:buFont typeface="Calibri"/>
              <a:buChar char="■"/>
              <a:defRPr>
                <a:solidFill>
                  <a:srgbClr val="000000"/>
                </a:solidFill>
                <a:latin typeface="Calibri"/>
                <a:ea typeface="Calibri"/>
                <a:cs typeface="Calibri"/>
                <a:sym typeface="Calibri"/>
              </a:defRPr>
            </a:lvl6pPr>
            <a:lvl7pPr marL="4267093" lvl="6" indent="-423323" rtl="0">
              <a:spcBef>
                <a:spcPts val="800"/>
              </a:spcBef>
              <a:spcAft>
                <a:spcPts val="0"/>
              </a:spcAft>
              <a:buClr>
                <a:srgbClr val="000000"/>
              </a:buClr>
              <a:buSzPts val="1400"/>
              <a:buFont typeface="Calibri"/>
              <a:buChar char="●"/>
              <a:defRPr>
                <a:solidFill>
                  <a:srgbClr val="000000"/>
                </a:solidFill>
                <a:latin typeface="Calibri"/>
                <a:ea typeface="Calibri"/>
                <a:cs typeface="Calibri"/>
                <a:sym typeface="Calibri"/>
              </a:defRPr>
            </a:lvl7pPr>
            <a:lvl8pPr marL="4876678" lvl="7" indent="-423323" rtl="0">
              <a:spcBef>
                <a:spcPts val="800"/>
              </a:spcBef>
              <a:spcAft>
                <a:spcPts val="0"/>
              </a:spcAft>
              <a:buClr>
                <a:srgbClr val="000000"/>
              </a:buClr>
              <a:buSzPts val="1400"/>
              <a:buFont typeface="Calibri"/>
              <a:buChar char="○"/>
              <a:defRPr>
                <a:solidFill>
                  <a:srgbClr val="000000"/>
                </a:solidFill>
                <a:latin typeface="Calibri"/>
                <a:ea typeface="Calibri"/>
                <a:cs typeface="Calibri"/>
                <a:sym typeface="Calibri"/>
              </a:defRPr>
            </a:lvl8pPr>
            <a:lvl9pPr marL="5486263" lvl="8" indent="-423323" rtl="0">
              <a:spcBef>
                <a:spcPts val="800"/>
              </a:spcBef>
              <a:spcAft>
                <a:spcPts val="800"/>
              </a:spcAft>
              <a:buClr>
                <a:srgbClr val="000000"/>
              </a:buClr>
              <a:buSzPts val="1400"/>
              <a:buFont typeface="Calibri"/>
              <a:buChar char="■"/>
              <a:defRPr>
                <a:solidFill>
                  <a:srgbClr val="000000"/>
                </a:solidFill>
                <a:latin typeface="Calibri"/>
                <a:ea typeface="Calibri"/>
                <a:cs typeface="Calibri"/>
                <a:sym typeface="Calibri"/>
              </a:defRPr>
            </a:lvl9pPr>
          </a:lstStyle>
          <a:p>
            <a:endParaRPr/>
          </a:p>
        </p:txBody>
      </p:sp>
      <p:sp>
        <p:nvSpPr>
          <p:cNvPr id="63" name="Google Shape;63;p15"/>
          <p:cNvSpPr txBox="1">
            <a:spLocks noGrp="1"/>
          </p:cNvSpPr>
          <p:nvPr>
            <p:ph type="sldNum" idx="12"/>
          </p:nvPr>
        </p:nvSpPr>
        <p:spPr>
          <a:xfrm>
            <a:off x="11121644" y="6245623"/>
            <a:ext cx="731600" cy="524800"/>
          </a:xfrm>
          <a:prstGeom prst="rect">
            <a:avLst/>
          </a:prstGeom>
        </p:spPr>
        <p:txBody>
          <a:bodyPr spcFirstLastPara="1" wrap="square" lIns="91425" tIns="91425" rIns="91425" bIns="91425" anchor="ctr" anchorCtr="0">
            <a:noAutofit/>
          </a:bodyPr>
          <a:lstStyle>
            <a:lvl1pPr lvl="0" rtl="0">
              <a:buNone/>
              <a:defRPr>
                <a:latin typeface="Calibri"/>
                <a:ea typeface="Calibri"/>
                <a:cs typeface="Calibri"/>
                <a:sym typeface="Calibri"/>
              </a:defRPr>
            </a:lvl1pPr>
            <a:lvl2pPr lvl="1" rtl="0">
              <a:buNone/>
              <a:defRPr>
                <a:latin typeface="Calibri"/>
                <a:ea typeface="Calibri"/>
                <a:cs typeface="Calibri"/>
                <a:sym typeface="Calibri"/>
              </a:defRPr>
            </a:lvl2pPr>
            <a:lvl3pPr lvl="2" rtl="0">
              <a:buNone/>
              <a:defRPr>
                <a:latin typeface="Calibri"/>
                <a:ea typeface="Calibri"/>
                <a:cs typeface="Calibri"/>
                <a:sym typeface="Calibri"/>
              </a:defRPr>
            </a:lvl3pPr>
            <a:lvl4pPr lvl="3" rtl="0">
              <a:buNone/>
              <a:defRPr>
                <a:latin typeface="Calibri"/>
                <a:ea typeface="Calibri"/>
                <a:cs typeface="Calibri"/>
                <a:sym typeface="Calibri"/>
              </a:defRPr>
            </a:lvl4pPr>
            <a:lvl5pPr lvl="4" rtl="0">
              <a:buNone/>
              <a:defRPr>
                <a:latin typeface="Calibri"/>
                <a:ea typeface="Calibri"/>
                <a:cs typeface="Calibri"/>
                <a:sym typeface="Calibri"/>
              </a:defRPr>
            </a:lvl5pPr>
            <a:lvl6pPr lvl="5" rtl="0">
              <a:buNone/>
              <a:defRPr>
                <a:latin typeface="Calibri"/>
                <a:ea typeface="Calibri"/>
                <a:cs typeface="Calibri"/>
                <a:sym typeface="Calibri"/>
              </a:defRPr>
            </a:lvl6pPr>
            <a:lvl7pPr lvl="6" rtl="0">
              <a:buNone/>
              <a:defRPr>
                <a:latin typeface="Calibri"/>
                <a:ea typeface="Calibri"/>
                <a:cs typeface="Calibri"/>
                <a:sym typeface="Calibri"/>
              </a:defRPr>
            </a:lvl7pPr>
            <a:lvl8pPr lvl="7" rtl="0">
              <a:buNone/>
              <a:defRPr>
                <a:latin typeface="Calibri"/>
                <a:ea typeface="Calibri"/>
                <a:cs typeface="Calibri"/>
                <a:sym typeface="Calibri"/>
              </a:defRPr>
            </a:lvl8pPr>
            <a:lvl9pPr lvl="8" rtl="0">
              <a:buNone/>
              <a:defRPr>
                <a:latin typeface="Calibri"/>
                <a:ea typeface="Calibri"/>
                <a:cs typeface="Calibri"/>
                <a:sym typeface="Calibri"/>
              </a:defRPr>
            </a:lvl9pPr>
          </a:lstStyle>
          <a:p>
            <a:fld id="{00000000-1234-1234-1234-123412341234}" type="slidenum">
              <a:rPr lang="uk-UA" smtClean="0"/>
              <a:pPr/>
              <a:t>‹#›</a:t>
            </a:fld>
            <a:endParaRPr lang="uk-UA"/>
          </a:p>
        </p:txBody>
      </p:sp>
      <p:sp>
        <p:nvSpPr>
          <p:cNvPr id="64" name="Google Shape;64;p15"/>
          <p:cNvSpPr txBox="1"/>
          <p:nvPr/>
        </p:nvSpPr>
        <p:spPr>
          <a:xfrm>
            <a:off x="4097433" y="6273633"/>
            <a:ext cx="4234400" cy="4688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GB" sz="1333">
                <a:solidFill>
                  <a:srgbClr val="7F7F7F"/>
                </a:solidFill>
                <a:latin typeface="Calibri"/>
                <a:ea typeface="Calibri"/>
                <a:cs typeface="Calibri"/>
                <a:sym typeface="Calibri"/>
              </a:rPr>
              <a:t>CS109B, Protopapas, Glickman, Tanner</a:t>
            </a:r>
            <a:endParaRPr sz="1333">
              <a:solidFill>
                <a:srgbClr val="7F7F7F"/>
              </a:solidFill>
              <a:latin typeface="Calibri"/>
              <a:ea typeface="Calibri"/>
              <a:cs typeface="Calibri"/>
              <a:sym typeface="Calibri"/>
            </a:endParaRPr>
          </a:p>
        </p:txBody>
      </p:sp>
      <p:sp>
        <p:nvSpPr>
          <p:cNvPr id="65" name="Google Shape;65;p15"/>
          <p:cNvSpPr txBox="1"/>
          <p:nvPr/>
        </p:nvSpPr>
        <p:spPr>
          <a:xfrm>
            <a:off x="415600" y="6273633"/>
            <a:ext cx="4234400" cy="468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GB" sz="1467">
                <a:solidFill>
                  <a:srgbClr val="7F7F7F"/>
                </a:solidFill>
                <a:latin typeface="Calibri"/>
                <a:ea typeface="Calibri"/>
                <a:cs typeface="Calibri"/>
                <a:sym typeface="Calibri"/>
              </a:rPr>
              <a:t>        Spring 2020</a:t>
            </a:r>
            <a:endParaRPr sz="1467">
              <a:solidFill>
                <a:srgbClr val="7F7F7F"/>
              </a:solidFill>
              <a:latin typeface="Calibri"/>
              <a:ea typeface="Calibri"/>
              <a:cs typeface="Calibri"/>
              <a:sym typeface="Calibri"/>
            </a:endParaRPr>
          </a:p>
        </p:txBody>
      </p:sp>
      <p:cxnSp>
        <p:nvCxnSpPr>
          <p:cNvPr id="66" name="Google Shape;66;p15"/>
          <p:cNvCxnSpPr/>
          <p:nvPr/>
        </p:nvCxnSpPr>
        <p:spPr>
          <a:xfrm rot="10800000" flipH="1">
            <a:off x="469635" y="872400"/>
            <a:ext cx="11383600" cy="5200"/>
          </a:xfrm>
          <a:prstGeom prst="straightConnector1">
            <a:avLst/>
          </a:prstGeom>
          <a:noFill/>
          <a:ln w="9525" cap="flat" cmpd="sng">
            <a:solidFill>
              <a:schemeClr val="dk2"/>
            </a:solidFill>
            <a:prstDash val="solid"/>
            <a:round/>
            <a:headEnd type="none" w="med" len="med"/>
            <a:tailEnd type="none" w="med" len="med"/>
          </a:ln>
        </p:spPr>
      </p:cxnSp>
      <p:pic>
        <p:nvPicPr>
          <p:cNvPr id="67" name="Google Shape;67;p15"/>
          <p:cNvPicPr preferRelativeResize="0"/>
          <p:nvPr/>
        </p:nvPicPr>
        <p:blipFill>
          <a:blip r:embed="rId2">
            <a:alphaModFix/>
          </a:blip>
          <a:stretch>
            <a:fillRect/>
          </a:stretch>
        </p:blipFill>
        <p:spPr>
          <a:xfrm>
            <a:off x="415600" y="6419134"/>
            <a:ext cx="404240" cy="234033"/>
          </a:xfrm>
          <a:prstGeom prst="rect">
            <a:avLst/>
          </a:prstGeom>
          <a:noFill/>
          <a:ln>
            <a:noFill/>
          </a:ln>
        </p:spPr>
      </p:pic>
    </p:spTree>
    <p:extLst>
      <p:ext uri="{BB962C8B-B14F-4D97-AF65-F5344CB8AC3E}">
        <p14:creationId xmlns:p14="http://schemas.microsoft.com/office/powerpoint/2010/main" val="946891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707793"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And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72542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And Tanner</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72542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And Tanner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72542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And Tanner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72542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CS109B, Protopapas, Glickman And Tanner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3/4/2020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1286791606"/>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3" Type="http://schemas.openxmlformats.org/officeDocument/2006/relationships/image" Target="../media/image7.png"/><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4.emf"/><Relationship Id="rId5" Type="http://schemas.openxmlformats.org/officeDocument/2006/relationships/image" Target="../media/image9.tiff"/><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8.jpeg"/><Relationship Id="rId9" Type="http://schemas.openxmlformats.org/officeDocument/2006/relationships/image" Target="../media/image12.emf"/><Relationship Id="rId14" Type="http://schemas.openxmlformats.org/officeDocument/2006/relationships/image" Target="../media/image17.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youtube.com/watch?v=3JQ3hYko51Y"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22.png"/><Relationship Id="rId9"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312.6034"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hyperlink" Target="https://arxiv.org/abs/1704.03549"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8.jpeg"/></Relationships>
</file>

<file path=ppt/slides/_rels/slide5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tiff"/><Relationship Id="rId4" Type="http://schemas.openxmlformats.org/officeDocument/2006/relationships/image" Target="../media/image55.jpeg"/></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Layout" Target="../slideLayouts/slideLayout2.xml"/><Relationship Id="rId10" Type="http://schemas.openxmlformats.org/officeDocument/2006/relationships/hyperlink" Target="https://en.wikipedia.org/wiki/Transfer_learning#cite_note-1" TargetMode="External"/><Relationship Id="rId4" Type="http://schemas.openxmlformats.org/officeDocument/2006/relationships/image" Target="../media/image10.png"/><Relationship Id="rId9" Type="http://schemas.openxmlformats.org/officeDocument/2006/relationships/hyperlink" Target="https://en.wikipedia.org/wiki/Machine_learnin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hyperlink" Target="https://youtu.be/ACmydtFDTGs" TargetMode="Externa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8" Type="http://schemas.openxmlformats.org/officeDocument/2006/relationships/hyperlink" Target="https://arxiv.org/abs/1709.01507" TargetMode="External"/><Relationship Id="rId3" Type="http://schemas.openxmlformats.org/officeDocument/2006/relationships/hyperlink" Target="https://arxiv.org/abs/1602.07261" TargetMode="External"/><Relationship Id="rId7" Type="http://schemas.openxmlformats.org/officeDocument/2006/relationships/hyperlink" Target="https://arxiv.org/abs/1707.01083" TargetMode="External"/><Relationship Id="rId2" Type="http://schemas.openxmlformats.org/officeDocument/2006/relationships/hyperlink" Target="https://arxiv.org/abs/1801.04381" TargetMode="External"/><Relationship Id="rId1" Type="http://schemas.openxmlformats.org/officeDocument/2006/relationships/slideLayout" Target="../slideLayouts/slideLayout2.xml"/><Relationship Id="rId6" Type="http://schemas.openxmlformats.org/officeDocument/2006/relationships/hyperlink" Target="https://arxiv.org/pdf/1611.05431" TargetMode="External"/><Relationship Id="rId5" Type="http://schemas.openxmlformats.org/officeDocument/2006/relationships/hyperlink" Target="https://arxiv.org/abs/1610.02357" TargetMode="External"/><Relationship Id="rId4" Type="http://schemas.openxmlformats.org/officeDocument/2006/relationships/hyperlink" Target="https://arxiv.org/abs/1605.07146"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youtube.com/watch?v=YmbhRxQkLMg"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93.jpg"/><Relationship Id="rId5" Type="http://schemas.openxmlformats.org/officeDocument/2006/relationships/image" Target="../media/image92.png"/><Relationship Id="rId4" Type="http://schemas.openxmlformats.org/officeDocument/2006/relationships/image" Target="../media/image90.jp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11: Convolutional Neural Networks 2</a:t>
            </a:r>
          </a:p>
        </p:txBody>
      </p:sp>
      <p:sp>
        <p:nvSpPr>
          <p:cNvPr id="3" name="Slide Number Placeholder 2"/>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8910476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ontent Placeholder 2">
            <a:extLst>
              <a:ext uri="{FF2B5EF4-FFF2-40B4-BE49-F238E27FC236}">
                <a16:creationId xmlns:a16="http://schemas.microsoft.com/office/drawing/2014/main" id="{69D3E210-9AAD-45B7-927E-4B461A10845C}"/>
              </a:ext>
            </a:extLst>
          </p:cNvPr>
          <p:cNvSpPr txBox="1">
            <a:spLocks/>
          </p:cNvSpPr>
          <p:nvPr/>
        </p:nvSpPr>
        <p:spPr>
          <a:xfrm>
            <a:off x="1429935" y="5745590"/>
            <a:ext cx="9686550" cy="1143868"/>
          </a:xfrm>
          <a:prstGeom prst="rect">
            <a:avLst/>
          </a:prstGeom>
          <a:solidFill>
            <a:srgbClr val="F9F9FB"/>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b="1" dirty="0">
                <a:latin typeface="Karla" pitchFamily="2" charset="0"/>
              </a:rPr>
              <a:t>How many parameters does the layer have if I want to use 8 filters?</a:t>
            </a:r>
          </a:p>
          <a:p>
            <a:pPr marL="0" indent="0" algn="ctr">
              <a:buNone/>
            </a:pPr>
            <a:r>
              <a:rPr lang="en-US" sz="1800" dirty="0" err="1" smtClean="0">
                <a:latin typeface="Karla" pitchFamily="2" charset="0"/>
              </a:rPr>
              <a:t>n_filters</a:t>
            </a:r>
            <a:r>
              <a:rPr lang="en-US" sz="1800" dirty="0" smtClean="0">
                <a:latin typeface="Karla" pitchFamily="2" charset="0"/>
              </a:rPr>
              <a:t> </a:t>
            </a:r>
            <a:r>
              <a:rPr lang="en-US" sz="1800" dirty="0">
                <a:latin typeface="Karla" pitchFamily="2" charset="0"/>
              </a:rPr>
              <a:t>x </a:t>
            </a:r>
            <a:r>
              <a:rPr lang="en-US" sz="1800" dirty="0" err="1">
                <a:latin typeface="Karla" pitchFamily="2" charset="0"/>
              </a:rPr>
              <a:t>filter_volume</a:t>
            </a:r>
            <a:r>
              <a:rPr lang="en-US" sz="1800" dirty="0">
                <a:latin typeface="Karla" pitchFamily="2" charset="0"/>
              </a:rPr>
              <a:t> + biases = total number of params</a:t>
            </a:r>
          </a:p>
          <a:p>
            <a:pPr marL="0" indent="0" algn="ctr">
              <a:buNone/>
            </a:pPr>
            <a:r>
              <a:rPr lang="en-US" sz="1800" dirty="0" smtClean="0">
                <a:latin typeface="Karla" pitchFamily="2" charset="0"/>
              </a:rPr>
              <a:t>8 x </a:t>
            </a:r>
            <a:r>
              <a:rPr lang="en-US" sz="1800" dirty="0">
                <a:latin typeface="Karla" pitchFamily="2" charset="0"/>
              </a:rPr>
              <a:t>(3 x 3 x 3) + 8 =  224</a:t>
            </a:r>
          </a:p>
          <a:p>
            <a:pPr marL="0" indent="0" algn="ctr">
              <a:buNone/>
            </a:pPr>
            <a:endParaRPr lang="en-US" sz="1800" dirty="0">
              <a:latin typeface="Karla" pitchFamily="2" charset="0"/>
            </a:endParaRPr>
          </a:p>
          <a:p>
            <a:pPr marL="1200120" lvl="1" indent="-457200">
              <a:buFont typeface="Arial" panose="020B0604020202020204" pitchFamily="34" charset="0"/>
              <a:buChar char="•"/>
            </a:pPr>
            <a:endParaRPr lang="en-US" sz="2000" dirty="0"/>
          </a:p>
        </p:txBody>
      </p:sp>
      <p:sp>
        <p:nvSpPr>
          <p:cNvPr id="111" name="Content Placeholder 2">
            <a:extLst>
              <a:ext uri="{FF2B5EF4-FFF2-40B4-BE49-F238E27FC236}">
                <a16:creationId xmlns:a16="http://schemas.microsoft.com/office/drawing/2014/main" id="{FBEF456E-C549-449E-B0CE-510349159DBB}"/>
              </a:ext>
            </a:extLst>
          </p:cNvPr>
          <p:cNvSpPr txBox="1">
            <a:spLocks/>
          </p:cNvSpPr>
          <p:nvPr/>
        </p:nvSpPr>
        <p:spPr>
          <a:xfrm>
            <a:off x="1152542" y="681722"/>
            <a:ext cx="1964749"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Input</a:t>
            </a:r>
          </a:p>
          <a:p>
            <a:pPr marL="0" indent="0" algn="ctr">
              <a:buNone/>
            </a:pPr>
            <a:r>
              <a:rPr lang="en-US" sz="1800" dirty="0">
                <a:latin typeface="Karla" pitchFamily="2" charset="0"/>
              </a:rPr>
              <a:t>(size=32X32,</a:t>
            </a:r>
          </a:p>
          <a:p>
            <a:pPr marL="0" indent="0" algn="ctr">
              <a:buNone/>
            </a:pPr>
            <a:r>
              <a:rPr lang="en-US" sz="1800" dirty="0">
                <a:latin typeface="Karla" pitchFamily="2" charset="0"/>
              </a:rPr>
              <a:t>channels=3)</a:t>
            </a:r>
          </a:p>
          <a:p>
            <a:pPr marL="1200120" lvl="1" indent="-457200">
              <a:buFont typeface="Arial" panose="020B0604020202020204" pitchFamily="34" charset="0"/>
              <a:buChar char="•"/>
            </a:pPr>
            <a:endParaRPr lang="en-US" sz="2000" dirty="0"/>
          </a:p>
        </p:txBody>
      </p:sp>
      <p:sp>
        <p:nvSpPr>
          <p:cNvPr id="112" name="Content Placeholder 2">
            <a:extLst>
              <a:ext uri="{FF2B5EF4-FFF2-40B4-BE49-F238E27FC236}">
                <a16:creationId xmlns:a16="http://schemas.microsoft.com/office/drawing/2014/main" id="{A38BEBF8-806F-4527-BA60-B27F827EF8EA}"/>
              </a:ext>
            </a:extLst>
          </p:cNvPr>
          <p:cNvSpPr txBox="1">
            <a:spLocks/>
          </p:cNvSpPr>
          <p:nvPr/>
        </p:nvSpPr>
        <p:spPr>
          <a:xfrm>
            <a:off x="9095959" y="679448"/>
            <a:ext cx="1861393"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Output</a:t>
            </a:r>
          </a:p>
          <a:p>
            <a:pPr marL="0" indent="0" algn="ctr">
              <a:buNone/>
            </a:pPr>
            <a:r>
              <a:rPr lang="en-US" sz="1800" dirty="0">
                <a:latin typeface="Karla" pitchFamily="2" charset="0"/>
              </a:rPr>
              <a:t>(size=32X32,</a:t>
            </a:r>
          </a:p>
          <a:p>
            <a:pPr marL="0" indent="0" algn="ctr">
              <a:buNone/>
            </a:pPr>
            <a:r>
              <a:rPr lang="en-US" sz="1800" dirty="0">
                <a:latin typeface="Karla" pitchFamily="2" charset="0"/>
              </a:rPr>
              <a:t>channels = 8)</a:t>
            </a:r>
          </a:p>
        </p:txBody>
      </p:sp>
      <p:sp>
        <p:nvSpPr>
          <p:cNvPr id="113" name="Content Placeholder 2">
            <a:extLst>
              <a:ext uri="{FF2B5EF4-FFF2-40B4-BE49-F238E27FC236}">
                <a16:creationId xmlns:a16="http://schemas.microsoft.com/office/drawing/2014/main" id="{12E6FDCB-FBF3-4FCC-95CD-EA79A8409F48}"/>
              </a:ext>
            </a:extLst>
          </p:cNvPr>
          <p:cNvSpPr txBox="1">
            <a:spLocks/>
          </p:cNvSpPr>
          <p:nvPr/>
        </p:nvSpPr>
        <p:spPr>
          <a:xfrm>
            <a:off x="4877336" y="690081"/>
            <a:ext cx="1964749"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Filter</a:t>
            </a:r>
          </a:p>
          <a:p>
            <a:pPr marL="0" indent="0" algn="ctr">
              <a:buNone/>
            </a:pPr>
            <a:r>
              <a:rPr lang="en-US" sz="1800" dirty="0">
                <a:latin typeface="Karla" pitchFamily="2" charset="0"/>
              </a:rPr>
              <a:t>8 x (</a:t>
            </a:r>
            <a:r>
              <a:rPr lang="en-US" sz="1800" dirty="0" smtClean="0">
                <a:latin typeface="Karla" pitchFamily="2" charset="0"/>
              </a:rPr>
              <a:t>size=3X3x3,</a:t>
            </a:r>
            <a:endParaRPr lang="en-US" sz="1800" dirty="0">
              <a:latin typeface="Karla" pitchFamily="2" charset="0"/>
            </a:endParaRPr>
          </a:p>
          <a:p>
            <a:pPr marL="0" indent="0" algn="ctr">
              <a:buNone/>
            </a:pPr>
            <a:r>
              <a:rPr lang="en-US" sz="1800" dirty="0">
                <a:latin typeface="Karla" pitchFamily="2" charset="0"/>
              </a:rPr>
              <a:t>stride = 1,</a:t>
            </a:r>
          </a:p>
          <a:p>
            <a:pPr marL="0" indent="0" algn="ctr">
              <a:buNone/>
            </a:pPr>
            <a:r>
              <a:rPr lang="en-US" sz="1800" dirty="0">
                <a:latin typeface="Karla" pitchFamily="2" charset="0"/>
              </a:rPr>
              <a:t>padding = same)</a:t>
            </a:r>
          </a:p>
          <a:p>
            <a:pPr marL="1200120" lvl="1" indent="-457200">
              <a:buFont typeface="Arial" panose="020B0604020202020204" pitchFamily="34" charset="0"/>
              <a:buChar char="•"/>
            </a:pPr>
            <a:endParaRPr lang="en-US" sz="2000" dirty="0"/>
          </a:p>
        </p:txBody>
      </p:sp>
      <p:grpSp>
        <p:nvGrpSpPr>
          <p:cNvPr id="156" name="Group 155">
            <a:extLst>
              <a:ext uri="{FF2B5EF4-FFF2-40B4-BE49-F238E27FC236}">
                <a16:creationId xmlns:a16="http://schemas.microsoft.com/office/drawing/2014/main" id="{0CA44A23-0DEA-44A1-84F9-7FB5D2BF4ED4}"/>
              </a:ext>
            </a:extLst>
          </p:cNvPr>
          <p:cNvGrpSpPr/>
          <p:nvPr/>
        </p:nvGrpSpPr>
        <p:grpSpPr>
          <a:xfrm>
            <a:off x="674526" y="1692814"/>
            <a:ext cx="10970734" cy="3766793"/>
            <a:chOff x="674526" y="1692814"/>
            <a:chExt cx="10970734" cy="3766793"/>
          </a:xfrm>
        </p:grpSpPr>
        <p:grpSp>
          <p:nvGrpSpPr>
            <p:cNvPr id="11" name="Group 10">
              <a:extLst>
                <a:ext uri="{FF2B5EF4-FFF2-40B4-BE49-F238E27FC236}">
                  <a16:creationId xmlns:a16="http://schemas.microsoft.com/office/drawing/2014/main" id="{1CE1EFAC-5FD4-43D3-AAE4-5945479D1B58}"/>
                </a:ext>
              </a:extLst>
            </p:cNvPr>
            <p:cNvGrpSpPr/>
            <p:nvPr/>
          </p:nvGrpSpPr>
          <p:grpSpPr>
            <a:xfrm>
              <a:off x="4529377" y="1692814"/>
              <a:ext cx="3653176" cy="3766793"/>
              <a:chOff x="4912696" y="1692814"/>
              <a:chExt cx="3653176" cy="3766793"/>
            </a:xfrm>
          </p:grpSpPr>
          <p:grpSp>
            <p:nvGrpSpPr>
              <p:cNvPr id="9" name="Group 8">
                <a:extLst>
                  <a:ext uri="{FF2B5EF4-FFF2-40B4-BE49-F238E27FC236}">
                    <a16:creationId xmlns:a16="http://schemas.microsoft.com/office/drawing/2014/main" id="{0EF10B86-A3D7-4D2D-B48B-88712D29C681}"/>
                  </a:ext>
                </a:extLst>
              </p:cNvPr>
              <p:cNvGrpSpPr/>
              <p:nvPr/>
            </p:nvGrpSpPr>
            <p:grpSpPr>
              <a:xfrm>
                <a:off x="6519824" y="1692814"/>
                <a:ext cx="2046048" cy="2170235"/>
                <a:chOff x="4749663" y="3285830"/>
                <a:chExt cx="2046048" cy="2170235"/>
              </a:xfrm>
            </p:grpSpPr>
            <p:grpSp>
              <p:nvGrpSpPr>
                <p:cNvPr id="8" name="Group 7">
                  <a:extLst>
                    <a:ext uri="{FF2B5EF4-FFF2-40B4-BE49-F238E27FC236}">
                      <a16:creationId xmlns:a16="http://schemas.microsoft.com/office/drawing/2014/main" id="{E4A0C796-1858-42B0-B4E8-1350E4036DC6}"/>
                    </a:ext>
                  </a:extLst>
                </p:cNvPr>
                <p:cNvGrpSpPr/>
                <p:nvPr/>
              </p:nvGrpSpPr>
              <p:grpSpPr>
                <a:xfrm>
                  <a:off x="5161029" y="3285830"/>
                  <a:ext cx="1634682" cy="1759233"/>
                  <a:chOff x="5161029" y="3285830"/>
                  <a:chExt cx="1634682" cy="1759233"/>
                </a:xfrm>
              </p:grpSpPr>
              <p:sp>
                <p:nvSpPr>
                  <p:cNvPr id="59" name="Rectangle 58">
                    <a:extLst>
                      <a:ext uri="{FF2B5EF4-FFF2-40B4-BE49-F238E27FC236}">
                        <a16:creationId xmlns:a16="http://schemas.microsoft.com/office/drawing/2014/main" id="{9E8EEE67-5160-4AA2-8080-A4D14373E275}"/>
                      </a:ext>
                    </a:extLst>
                  </p:cNvPr>
                  <p:cNvSpPr/>
                  <p:nvPr/>
                </p:nvSpPr>
                <p:spPr>
                  <a:xfrm>
                    <a:off x="5976202" y="3285830"/>
                    <a:ext cx="819509" cy="958248"/>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77DA74E-7AC0-4D5F-B304-231893B6E85A}"/>
                      </a:ext>
                    </a:extLst>
                  </p:cNvPr>
                  <p:cNvSpPr/>
                  <p:nvPr/>
                </p:nvSpPr>
                <p:spPr>
                  <a:xfrm>
                    <a:off x="5568615" y="3686323"/>
                    <a:ext cx="819509" cy="958248"/>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1517954-74F7-49DF-89B4-AC93D25DC910}"/>
                      </a:ext>
                    </a:extLst>
                  </p:cNvPr>
                  <p:cNvSpPr/>
                  <p:nvPr/>
                </p:nvSpPr>
                <p:spPr>
                  <a:xfrm>
                    <a:off x="5161029" y="4086815"/>
                    <a:ext cx="819509" cy="958248"/>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Rectangle 12"/>
                <p:cNvSpPr/>
                <p:nvPr/>
              </p:nvSpPr>
              <p:spPr>
                <a:xfrm>
                  <a:off x="4749663" y="4497817"/>
                  <a:ext cx="819509" cy="958248"/>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852586E7-BE0F-4845-9741-CBFC1E203C3C}"/>
                  </a:ext>
                </a:extLst>
              </p:cNvPr>
              <p:cNvGrpSpPr/>
              <p:nvPr/>
            </p:nvGrpSpPr>
            <p:grpSpPr>
              <a:xfrm>
                <a:off x="4912696" y="3300005"/>
                <a:ext cx="2035415" cy="2159602"/>
                <a:chOff x="4760296" y="3285830"/>
                <a:chExt cx="2035415" cy="2159602"/>
              </a:xfrm>
            </p:grpSpPr>
            <p:grpSp>
              <p:nvGrpSpPr>
                <p:cNvPr id="69" name="Group 68">
                  <a:extLst>
                    <a:ext uri="{FF2B5EF4-FFF2-40B4-BE49-F238E27FC236}">
                      <a16:creationId xmlns:a16="http://schemas.microsoft.com/office/drawing/2014/main" id="{90266FED-E2B0-4941-914F-104CFC86EE36}"/>
                    </a:ext>
                  </a:extLst>
                </p:cNvPr>
                <p:cNvGrpSpPr/>
                <p:nvPr/>
              </p:nvGrpSpPr>
              <p:grpSpPr>
                <a:xfrm>
                  <a:off x="5161029" y="3285830"/>
                  <a:ext cx="1634682" cy="1759233"/>
                  <a:chOff x="5161029" y="3285830"/>
                  <a:chExt cx="1634682" cy="1759233"/>
                </a:xfrm>
              </p:grpSpPr>
              <p:sp>
                <p:nvSpPr>
                  <p:cNvPr id="100" name="Rectangle 99">
                    <a:extLst>
                      <a:ext uri="{FF2B5EF4-FFF2-40B4-BE49-F238E27FC236}">
                        <a16:creationId xmlns:a16="http://schemas.microsoft.com/office/drawing/2014/main" id="{77D80AF2-FD64-456D-AABA-E6548C922802}"/>
                      </a:ext>
                    </a:extLst>
                  </p:cNvPr>
                  <p:cNvSpPr/>
                  <p:nvPr/>
                </p:nvSpPr>
                <p:spPr>
                  <a:xfrm>
                    <a:off x="5976202" y="3285830"/>
                    <a:ext cx="819509" cy="958248"/>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09C6DABE-9253-4633-946D-A3B1387B4F66}"/>
                      </a:ext>
                    </a:extLst>
                  </p:cNvPr>
                  <p:cNvSpPr/>
                  <p:nvPr/>
                </p:nvSpPr>
                <p:spPr>
                  <a:xfrm>
                    <a:off x="5568615" y="3686323"/>
                    <a:ext cx="819509" cy="958248"/>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54AB764-8627-461B-98F1-DF8ACC33014B}"/>
                      </a:ext>
                    </a:extLst>
                  </p:cNvPr>
                  <p:cNvSpPr/>
                  <p:nvPr/>
                </p:nvSpPr>
                <p:spPr>
                  <a:xfrm>
                    <a:off x="5161029" y="4086815"/>
                    <a:ext cx="819509" cy="958248"/>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CF4CA519-E452-4937-AC97-093FFD68B9A8}"/>
                    </a:ext>
                  </a:extLst>
                </p:cNvPr>
                <p:cNvGrpSpPr/>
                <p:nvPr/>
              </p:nvGrpSpPr>
              <p:grpSpPr>
                <a:xfrm>
                  <a:off x="4760296" y="4186764"/>
                  <a:ext cx="1115797" cy="1258668"/>
                  <a:chOff x="4666746" y="4521180"/>
                  <a:chExt cx="1115797" cy="1258668"/>
                </a:xfrm>
              </p:grpSpPr>
              <p:sp>
                <p:nvSpPr>
                  <p:cNvPr id="71" name="Rectangle 70">
                    <a:extLst>
                      <a:ext uri="{FF2B5EF4-FFF2-40B4-BE49-F238E27FC236}">
                        <a16:creationId xmlns:a16="http://schemas.microsoft.com/office/drawing/2014/main" id="{35F4EBD1-C3F8-49B9-A30D-0186810AB943}"/>
                      </a:ext>
                    </a:extLst>
                  </p:cNvPr>
                  <p:cNvSpPr/>
                  <p:nvPr/>
                </p:nvSpPr>
                <p:spPr>
                  <a:xfrm>
                    <a:off x="4666746" y="4821600"/>
                    <a:ext cx="819509" cy="958248"/>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B301B8D6-B7CA-4CF5-A0DB-82D299E5920A}"/>
                      </a:ext>
                    </a:extLst>
                  </p:cNvPr>
                  <p:cNvGrpSpPr/>
                  <p:nvPr/>
                </p:nvGrpSpPr>
                <p:grpSpPr>
                  <a:xfrm>
                    <a:off x="4788882" y="4653702"/>
                    <a:ext cx="855439" cy="1006147"/>
                    <a:chOff x="4795970" y="4639526"/>
                    <a:chExt cx="855439" cy="1006147"/>
                  </a:xfrm>
                </p:grpSpPr>
                <p:cxnSp>
                  <p:nvCxnSpPr>
                    <p:cNvPr id="76" name="Straight Connector 75">
                      <a:extLst>
                        <a:ext uri="{FF2B5EF4-FFF2-40B4-BE49-F238E27FC236}">
                          <a16:creationId xmlns:a16="http://schemas.microsoft.com/office/drawing/2014/main" id="{E03C601F-7199-48A1-8BC2-64947233DAED}"/>
                        </a:ext>
                      </a:extLst>
                    </p:cNvPr>
                    <p:cNvCxnSpPr>
                      <a:cxnSpLocks/>
                    </p:cNvCxnSpPr>
                    <p:nvPr/>
                  </p:nvCxnSpPr>
                  <p:spPr>
                    <a:xfrm>
                      <a:off x="4795970" y="4639526"/>
                      <a:ext cx="815009" cy="21338"/>
                    </a:xfrm>
                    <a:prstGeom prst="line">
                      <a:avLst/>
                    </a:prstGeom>
                    <a:ln w="3175">
                      <a:solidFill>
                        <a:schemeClr val="bg2">
                          <a:lumMod val="75000"/>
                        </a:schemeClr>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A36BC57-B789-43F0-AE12-E5923B0D26C6}"/>
                        </a:ext>
                      </a:extLst>
                    </p:cNvPr>
                    <p:cNvCxnSpPr>
                      <a:cxnSpLocks/>
                    </p:cNvCxnSpPr>
                    <p:nvPr/>
                  </p:nvCxnSpPr>
                  <p:spPr>
                    <a:xfrm>
                      <a:off x="5651409" y="4706135"/>
                      <a:ext cx="0" cy="939538"/>
                    </a:xfrm>
                    <a:prstGeom prst="line">
                      <a:avLst/>
                    </a:prstGeom>
                    <a:ln w="3175">
                      <a:solidFill>
                        <a:schemeClr val="bg2">
                          <a:lumMod val="75000"/>
                        </a:schemeClr>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0DCD63D-55ED-4282-A2B0-5AC96D2BDC16}"/>
                      </a:ext>
                    </a:extLst>
                  </p:cNvPr>
                  <p:cNvGrpSpPr/>
                  <p:nvPr/>
                </p:nvGrpSpPr>
                <p:grpSpPr>
                  <a:xfrm>
                    <a:off x="4932006" y="4521180"/>
                    <a:ext cx="850537" cy="1003190"/>
                    <a:chOff x="4779606" y="4659401"/>
                    <a:chExt cx="850537" cy="1003190"/>
                  </a:xfrm>
                </p:grpSpPr>
                <p:cxnSp>
                  <p:nvCxnSpPr>
                    <p:cNvPr id="74" name="Straight Connector 73">
                      <a:extLst>
                        <a:ext uri="{FF2B5EF4-FFF2-40B4-BE49-F238E27FC236}">
                          <a16:creationId xmlns:a16="http://schemas.microsoft.com/office/drawing/2014/main" id="{D31B3F44-2237-4DCD-A51E-30E9F5723585}"/>
                        </a:ext>
                      </a:extLst>
                    </p:cNvPr>
                    <p:cNvCxnSpPr>
                      <a:cxnSpLocks/>
                    </p:cNvCxnSpPr>
                    <p:nvPr/>
                  </p:nvCxnSpPr>
                  <p:spPr>
                    <a:xfrm>
                      <a:off x="4779606" y="4659401"/>
                      <a:ext cx="816333" cy="22729"/>
                    </a:xfrm>
                    <a:prstGeom prst="line">
                      <a:avLst/>
                    </a:prstGeom>
                    <a:ln w="3175">
                      <a:solidFill>
                        <a:schemeClr val="bg2">
                          <a:lumMod val="75000"/>
                        </a:schemeClr>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DCFE4A4-7482-44DC-8367-F8557699F4B0}"/>
                        </a:ext>
                      </a:extLst>
                    </p:cNvPr>
                    <p:cNvCxnSpPr>
                      <a:cxnSpLocks/>
                    </p:cNvCxnSpPr>
                    <p:nvPr/>
                  </p:nvCxnSpPr>
                  <p:spPr>
                    <a:xfrm>
                      <a:off x="5630143" y="4716715"/>
                      <a:ext cx="0" cy="945876"/>
                    </a:xfrm>
                    <a:prstGeom prst="line">
                      <a:avLst/>
                    </a:prstGeom>
                    <a:ln w="3175">
                      <a:solidFill>
                        <a:schemeClr val="bg2">
                          <a:lumMod val="75000"/>
                        </a:schemeClr>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grpSp>
            </p:grpSp>
          </p:grpSp>
        </p:grpSp>
        <p:sp>
          <p:nvSpPr>
            <p:cNvPr id="58" name="Rectangle 57">
              <a:extLst>
                <a:ext uri="{FF2B5EF4-FFF2-40B4-BE49-F238E27FC236}">
                  <a16:creationId xmlns:a16="http://schemas.microsoft.com/office/drawing/2014/main" id="{A052468D-F13F-4D37-9767-4CC4FC142FE4}"/>
                </a:ext>
              </a:extLst>
            </p:cNvPr>
            <p:cNvSpPr/>
            <p:nvPr/>
          </p:nvSpPr>
          <p:spPr>
            <a:xfrm>
              <a:off x="1534406" y="2037113"/>
              <a:ext cx="2534068" cy="2580598"/>
            </a:xfrm>
            <a:prstGeom prst="rect">
              <a:avLst/>
            </a:prstGeom>
            <a:solidFill>
              <a:srgbClr val="61BBFF"/>
            </a:solidFill>
            <a:scene3d>
              <a:camera prst="orthographicFront">
                <a:rot lat="600000" lon="600000" rev="0"/>
              </a:camera>
              <a:lightRig rig="twoPt" dir="t">
                <a:rot lat="0" lon="0" rev="0"/>
              </a:lightRig>
            </a:scene3d>
            <a:sp3d extrusionH="762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CDC313C-C615-4FE6-B2A2-9342E4B8A7B6}"/>
                </a:ext>
              </a:extLst>
            </p:cNvPr>
            <p:cNvSpPr/>
            <p:nvPr/>
          </p:nvSpPr>
          <p:spPr>
            <a:xfrm>
              <a:off x="1560236" y="2035914"/>
              <a:ext cx="819509" cy="958248"/>
            </a:xfrm>
            <a:prstGeom prst="rect">
              <a:avLst/>
            </a:prstGeom>
            <a:solidFill>
              <a:srgbClr val="0070C0"/>
            </a:solid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76C76587-D55A-4027-B940-EEC252AD48A9}"/>
                </a:ext>
              </a:extLst>
            </p:cNvPr>
            <p:cNvSpPr/>
            <p:nvPr/>
          </p:nvSpPr>
          <p:spPr>
            <a:xfrm>
              <a:off x="1126712" y="2415153"/>
              <a:ext cx="2534068" cy="2580598"/>
            </a:xfrm>
            <a:prstGeom prst="rect">
              <a:avLst/>
            </a:prstGeom>
            <a:solidFill>
              <a:srgbClr val="C4E59F"/>
            </a:solidFill>
            <a:scene3d>
              <a:camera prst="orthographicFront">
                <a:rot lat="600000" lon="600000" rev="0"/>
              </a:camera>
              <a:lightRig rig="twoPt" dir="t">
                <a:rot lat="0" lon="0" rev="0"/>
              </a:lightRig>
            </a:scene3d>
            <a:sp3d extrusionH="762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15B46D6-DD59-4C4A-BFF7-180797F7DE35}"/>
                </a:ext>
              </a:extLst>
            </p:cNvPr>
            <p:cNvSpPr/>
            <p:nvPr/>
          </p:nvSpPr>
          <p:spPr>
            <a:xfrm>
              <a:off x="1152542" y="2413954"/>
              <a:ext cx="819509" cy="958248"/>
            </a:xfrm>
            <a:prstGeom prst="rect">
              <a:avLst/>
            </a:prstGeom>
            <a:solidFill>
              <a:srgbClr val="92D050"/>
            </a:solid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BB8335A1-3DFC-4122-B1D9-83EA8AA5FFD0}"/>
                </a:ext>
              </a:extLst>
            </p:cNvPr>
            <p:cNvSpPr/>
            <p:nvPr/>
          </p:nvSpPr>
          <p:spPr>
            <a:xfrm>
              <a:off x="674526" y="2790810"/>
              <a:ext cx="2534068" cy="2580598"/>
            </a:xfrm>
            <a:prstGeom prst="rect">
              <a:avLst/>
            </a:prstGeom>
            <a:solidFill>
              <a:srgbClr val="FF7979"/>
            </a:solidFill>
            <a:scene3d>
              <a:camera prst="orthographicFront">
                <a:rot lat="600000" lon="600000" rev="0"/>
              </a:camera>
              <a:lightRig rig="twoPt" dir="t">
                <a:rot lat="0" lon="0" rev="0"/>
              </a:lightRig>
            </a:scene3d>
            <a:sp3d extrusionH="762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3DBC8578-87D7-4288-AD31-A8A28C56DD05}"/>
                </a:ext>
              </a:extLst>
            </p:cNvPr>
            <p:cNvSpPr/>
            <p:nvPr/>
          </p:nvSpPr>
          <p:spPr>
            <a:xfrm>
              <a:off x="714897" y="2779452"/>
              <a:ext cx="819509" cy="958248"/>
            </a:xfrm>
            <a:prstGeom prst="rect">
              <a:avLst/>
            </a:prstGeom>
            <a:solidFill>
              <a:srgbClr val="FF0000"/>
            </a:solid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1084BCE5-93F1-40D9-9E5A-F513B4E3369D}"/>
                </a:ext>
              </a:extLst>
            </p:cNvPr>
            <p:cNvGrpSpPr/>
            <p:nvPr/>
          </p:nvGrpSpPr>
          <p:grpSpPr>
            <a:xfrm>
              <a:off x="5631395" y="4995751"/>
              <a:ext cx="1393704" cy="451785"/>
              <a:chOff x="6014169" y="4995751"/>
              <a:chExt cx="1393704" cy="451785"/>
            </a:xfrm>
          </p:grpSpPr>
          <p:grpSp>
            <p:nvGrpSpPr>
              <p:cNvPr id="6" name="Group 5">
                <a:extLst>
                  <a:ext uri="{FF2B5EF4-FFF2-40B4-BE49-F238E27FC236}">
                    <a16:creationId xmlns:a16="http://schemas.microsoft.com/office/drawing/2014/main" id="{5285FF03-96FF-4DBA-826D-83105894A9DD}"/>
                  </a:ext>
                </a:extLst>
              </p:cNvPr>
              <p:cNvGrpSpPr/>
              <p:nvPr/>
            </p:nvGrpSpPr>
            <p:grpSpPr>
              <a:xfrm>
                <a:off x="6014169" y="4995751"/>
                <a:ext cx="641815" cy="451785"/>
                <a:chOff x="5971637" y="4995751"/>
                <a:chExt cx="641815" cy="451785"/>
              </a:xfrm>
            </p:grpSpPr>
            <p:cxnSp>
              <p:nvCxnSpPr>
                <p:cNvPr id="3" name="Straight Connector 2">
                  <a:extLst>
                    <a:ext uri="{FF2B5EF4-FFF2-40B4-BE49-F238E27FC236}">
                      <a16:creationId xmlns:a16="http://schemas.microsoft.com/office/drawing/2014/main" id="{CB0FC516-F538-496B-8402-98EE4AAA4B04}"/>
                    </a:ext>
                  </a:extLst>
                </p:cNvPr>
                <p:cNvCxnSpPr>
                  <a:cxnSpLocks/>
                </p:cNvCxnSpPr>
                <p:nvPr/>
              </p:nvCxnSpPr>
              <p:spPr>
                <a:xfrm flipV="1">
                  <a:off x="6060858" y="4995751"/>
                  <a:ext cx="456588" cy="4517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67BD7C-5604-4381-83F7-9E70E92B6B4D}"/>
                    </a:ext>
                  </a:extLst>
                </p:cNvPr>
                <p:cNvCxnSpPr>
                  <a:cxnSpLocks/>
                </p:cNvCxnSpPr>
                <p:nvPr/>
              </p:nvCxnSpPr>
              <p:spPr>
                <a:xfrm flipH="1">
                  <a:off x="6414665" y="4999296"/>
                  <a:ext cx="19878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A5C620-2B10-47C7-B9C7-9890AEF880E6}"/>
                    </a:ext>
                  </a:extLst>
                </p:cNvPr>
                <p:cNvCxnSpPr>
                  <a:cxnSpLocks/>
                </p:cNvCxnSpPr>
                <p:nvPr/>
              </p:nvCxnSpPr>
              <p:spPr>
                <a:xfrm flipH="1">
                  <a:off x="5971637" y="5438781"/>
                  <a:ext cx="19878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50FDED58-69B2-49FD-BF2F-45E1E36E3A50}"/>
                  </a:ext>
                </a:extLst>
              </p:cNvPr>
              <p:cNvSpPr/>
              <p:nvPr/>
            </p:nvSpPr>
            <p:spPr>
              <a:xfrm>
                <a:off x="6413690" y="5064375"/>
                <a:ext cx="994183" cy="369332"/>
              </a:xfrm>
              <a:prstGeom prst="rect">
                <a:avLst/>
              </a:prstGeom>
            </p:spPr>
            <p:txBody>
              <a:bodyPr wrap="none">
                <a:spAutoFit/>
              </a:bodyPr>
              <a:lstStyle/>
              <a:p>
                <a:r>
                  <a:rPr lang="en-US" dirty="0">
                    <a:latin typeface="Karla" pitchFamily="2" charset="0"/>
                  </a:rPr>
                  <a:t>filter x 1</a:t>
                </a:r>
                <a:endParaRPr lang="en-US" dirty="0"/>
              </a:p>
            </p:txBody>
          </p:sp>
        </p:grpSp>
        <p:grpSp>
          <p:nvGrpSpPr>
            <p:cNvPr id="23" name="Group 22">
              <a:extLst>
                <a:ext uri="{FF2B5EF4-FFF2-40B4-BE49-F238E27FC236}">
                  <a16:creationId xmlns:a16="http://schemas.microsoft.com/office/drawing/2014/main" id="{D54742CB-90CA-4979-AABE-542A2D01963E}"/>
                </a:ext>
              </a:extLst>
            </p:cNvPr>
            <p:cNvGrpSpPr/>
            <p:nvPr/>
          </p:nvGrpSpPr>
          <p:grpSpPr>
            <a:xfrm>
              <a:off x="8340619" y="2103950"/>
              <a:ext cx="3304641" cy="3302462"/>
              <a:chOff x="8736881" y="1849270"/>
              <a:chExt cx="3304641" cy="3302462"/>
            </a:xfrm>
          </p:grpSpPr>
          <p:grpSp>
            <p:nvGrpSpPr>
              <p:cNvPr id="21" name="Group 20">
                <a:extLst>
                  <a:ext uri="{FF2B5EF4-FFF2-40B4-BE49-F238E27FC236}">
                    <a16:creationId xmlns:a16="http://schemas.microsoft.com/office/drawing/2014/main" id="{89C538D0-C466-4D44-9DB8-D68C2716A791}"/>
                  </a:ext>
                </a:extLst>
              </p:cNvPr>
              <p:cNvGrpSpPr/>
              <p:nvPr/>
            </p:nvGrpSpPr>
            <p:grpSpPr>
              <a:xfrm>
                <a:off x="9016871" y="1849270"/>
                <a:ext cx="3024651" cy="3039800"/>
                <a:chOff x="9016871" y="1849270"/>
                <a:chExt cx="3024651" cy="3039800"/>
              </a:xfrm>
            </p:grpSpPr>
            <p:grpSp>
              <p:nvGrpSpPr>
                <p:cNvPr id="135" name="Group 134">
                  <a:extLst>
                    <a:ext uri="{FF2B5EF4-FFF2-40B4-BE49-F238E27FC236}">
                      <a16:creationId xmlns:a16="http://schemas.microsoft.com/office/drawing/2014/main" id="{95AC16FF-3EA3-4108-9A5E-E34F36480921}"/>
                    </a:ext>
                  </a:extLst>
                </p:cNvPr>
                <p:cNvGrpSpPr/>
                <p:nvPr/>
              </p:nvGrpSpPr>
              <p:grpSpPr>
                <a:xfrm>
                  <a:off x="9549957" y="1849270"/>
                  <a:ext cx="2491565" cy="2501285"/>
                  <a:chOff x="9282689" y="2600439"/>
                  <a:chExt cx="2491565" cy="2501285"/>
                </a:xfrm>
              </p:grpSpPr>
              <p:sp>
                <p:nvSpPr>
                  <p:cNvPr id="136" name="Rectangle 135">
                    <a:extLst>
                      <a:ext uri="{FF2B5EF4-FFF2-40B4-BE49-F238E27FC236}">
                        <a16:creationId xmlns:a16="http://schemas.microsoft.com/office/drawing/2014/main" id="{A73175E4-E3FB-4950-B44F-3DA4E72B879C}"/>
                      </a:ext>
                    </a:extLst>
                  </p:cNvPr>
                  <p:cNvSpPr/>
                  <p:nvPr/>
                </p:nvSpPr>
                <p:spPr>
                  <a:xfrm>
                    <a:off x="9282689" y="2772706"/>
                    <a:ext cx="2340540" cy="2329018"/>
                  </a:xfrm>
                  <a:prstGeom prst="rect">
                    <a:avLst/>
                  </a:prstGeom>
                  <a:solidFill>
                    <a:schemeClr val="bg1">
                      <a:lumMod val="65000"/>
                    </a:schemeClr>
                  </a:solidFill>
                  <a:scene3d>
                    <a:camera prst="orthographicFront">
                      <a:rot lat="600000" lon="600000" rev="0"/>
                    </a:camera>
                    <a:lightRig rig="twoPt" dir="t">
                      <a:rot lat="0" lon="0" rev="0"/>
                    </a:lightRig>
                  </a:scene3d>
                  <a:sp3d extrusionH="1524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7" name="Straight Connector 136">
                    <a:extLst>
                      <a:ext uri="{FF2B5EF4-FFF2-40B4-BE49-F238E27FC236}">
                        <a16:creationId xmlns:a16="http://schemas.microsoft.com/office/drawing/2014/main" id="{56207E3C-D2EC-4146-B5F9-132A121D888B}"/>
                      </a:ext>
                    </a:extLst>
                  </p:cNvPr>
                  <p:cNvCxnSpPr>
                    <a:cxnSpLocks/>
                  </p:cNvCxnSpPr>
                  <p:nvPr/>
                </p:nvCxnSpPr>
                <p:spPr>
                  <a:xfrm>
                    <a:off x="9447204" y="2600439"/>
                    <a:ext cx="2327050" cy="62636"/>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FC5B9B5-F7CD-4FC4-B3E3-46CE3D026420}"/>
                      </a:ext>
                    </a:extLst>
                  </p:cNvPr>
                  <p:cNvCxnSpPr>
                    <a:cxnSpLocks/>
                  </p:cNvCxnSpPr>
                  <p:nvPr/>
                </p:nvCxnSpPr>
                <p:spPr>
                  <a:xfrm>
                    <a:off x="11765988" y="2663075"/>
                    <a:ext cx="0" cy="2346155"/>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3CB7E083-CD89-439E-BAF2-4D440DD28762}"/>
                    </a:ext>
                  </a:extLst>
                </p:cNvPr>
                <p:cNvGrpSpPr/>
                <p:nvPr/>
              </p:nvGrpSpPr>
              <p:grpSpPr>
                <a:xfrm>
                  <a:off x="9271967" y="2117395"/>
                  <a:ext cx="2491565" cy="2501285"/>
                  <a:chOff x="9282689" y="2600439"/>
                  <a:chExt cx="2491565" cy="2501285"/>
                </a:xfrm>
              </p:grpSpPr>
              <p:sp>
                <p:nvSpPr>
                  <p:cNvPr id="132" name="Rectangle 131">
                    <a:extLst>
                      <a:ext uri="{FF2B5EF4-FFF2-40B4-BE49-F238E27FC236}">
                        <a16:creationId xmlns:a16="http://schemas.microsoft.com/office/drawing/2014/main" id="{AB308FFF-3EB9-4CC1-9E6A-F7E917FFA242}"/>
                      </a:ext>
                    </a:extLst>
                  </p:cNvPr>
                  <p:cNvSpPr/>
                  <p:nvPr/>
                </p:nvSpPr>
                <p:spPr>
                  <a:xfrm>
                    <a:off x="9282689" y="2772706"/>
                    <a:ext cx="2340540" cy="2329018"/>
                  </a:xfrm>
                  <a:prstGeom prst="rect">
                    <a:avLst/>
                  </a:prstGeom>
                  <a:solidFill>
                    <a:schemeClr val="bg1">
                      <a:lumMod val="65000"/>
                    </a:schemeClr>
                  </a:solidFill>
                  <a:scene3d>
                    <a:camera prst="orthographicFront">
                      <a:rot lat="600000" lon="600000" rev="0"/>
                    </a:camera>
                    <a:lightRig rig="twoPt" dir="t">
                      <a:rot lat="0" lon="0" rev="0"/>
                    </a:lightRig>
                  </a:scene3d>
                  <a:sp3d extrusionH="1524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3" name="Straight Connector 132">
                    <a:extLst>
                      <a:ext uri="{FF2B5EF4-FFF2-40B4-BE49-F238E27FC236}">
                        <a16:creationId xmlns:a16="http://schemas.microsoft.com/office/drawing/2014/main" id="{68E7B1E4-ADCB-4074-A69D-9AD53BCD5201}"/>
                      </a:ext>
                    </a:extLst>
                  </p:cNvPr>
                  <p:cNvCxnSpPr>
                    <a:cxnSpLocks/>
                  </p:cNvCxnSpPr>
                  <p:nvPr/>
                </p:nvCxnSpPr>
                <p:spPr>
                  <a:xfrm>
                    <a:off x="9447204" y="2600439"/>
                    <a:ext cx="2327050" cy="62636"/>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A81FDAC-471B-4370-991B-3D3393537D51}"/>
                      </a:ext>
                    </a:extLst>
                  </p:cNvPr>
                  <p:cNvCxnSpPr>
                    <a:cxnSpLocks/>
                  </p:cNvCxnSpPr>
                  <p:nvPr/>
                </p:nvCxnSpPr>
                <p:spPr>
                  <a:xfrm>
                    <a:off x="11765988" y="2663075"/>
                    <a:ext cx="0" cy="2346155"/>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A711C0F4-F7B1-4A1F-8B30-84FFF13E2961}"/>
                    </a:ext>
                  </a:extLst>
                </p:cNvPr>
                <p:cNvGrpSpPr/>
                <p:nvPr/>
              </p:nvGrpSpPr>
              <p:grpSpPr>
                <a:xfrm>
                  <a:off x="9016871" y="2387785"/>
                  <a:ext cx="2491565" cy="2501285"/>
                  <a:chOff x="9282689" y="2600439"/>
                  <a:chExt cx="2491565" cy="2501285"/>
                </a:xfrm>
              </p:grpSpPr>
              <p:sp>
                <p:nvSpPr>
                  <p:cNvPr id="129" name="Rectangle 128">
                    <a:extLst>
                      <a:ext uri="{FF2B5EF4-FFF2-40B4-BE49-F238E27FC236}">
                        <a16:creationId xmlns:a16="http://schemas.microsoft.com/office/drawing/2014/main" id="{C821437B-9919-483D-8653-37349CEEE3DB}"/>
                      </a:ext>
                    </a:extLst>
                  </p:cNvPr>
                  <p:cNvSpPr/>
                  <p:nvPr/>
                </p:nvSpPr>
                <p:spPr>
                  <a:xfrm>
                    <a:off x="9282689" y="2772706"/>
                    <a:ext cx="2340540" cy="2329018"/>
                  </a:xfrm>
                  <a:prstGeom prst="rect">
                    <a:avLst/>
                  </a:prstGeom>
                  <a:solidFill>
                    <a:schemeClr val="bg1">
                      <a:lumMod val="65000"/>
                    </a:schemeClr>
                  </a:solidFill>
                  <a:scene3d>
                    <a:camera prst="orthographicFront">
                      <a:rot lat="600000" lon="600000" rev="0"/>
                    </a:camera>
                    <a:lightRig rig="twoPt" dir="t">
                      <a:rot lat="0" lon="0" rev="0"/>
                    </a:lightRig>
                  </a:scene3d>
                  <a:sp3d extrusionH="1524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7" name="Straight Connector 126">
                    <a:extLst>
                      <a:ext uri="{FF2B5EF4-FFF2-40B4-BE49-F238E27FC236}">
                        <a16:creationId xmlns:a16="http://schemas.microsoft.com/office/drawing/2014/main" id="{847BB282-9355-4BF3-B168-DAD31B19A9D1}"/>
                      </a:ext>
                    </a:extLst>
                  </p:cNvPr>
                  <p:cNvCxnSpPr>
                    <a:cxnSpLocks/>
                  </p:cNvCxnSpPr>
                  <p:nvPr/>
                </p:nvCxnSpPr>
                <p:spPr>
                  <a:xfrm>
                    <a:off x="9447204" y="2600439"/>
                    <a:ext cx="2327050" cy="62636"/>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F8CA90A-E578-4B23-976C-393E165DC752}"/>
                      </a:ext>
                    </a:extLst>
                  </p:cNvPr>
                  <p:cNvCxnSpPr>
                    <a:cxnSpLocks/>
                  </p:cNvCxnSpPr>
                  <p:nvPr/>
                </p:nvCxnSpPr>
                <p:spPr>
                  <a:xfrm>
                    <a:off x="11765988" y="2663075"/>
                    <a:ext cx="0" cy="2346155"/>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A4554223-415B-46A9-A2AC-93382780119D}"/>
                  </a:ext>
                </a:extLst>
              </p:cNvPr>
              <p:cNvGrpSpPr/>
              <p:nvPr/>
            </p:nvGrpSpPr>
            <p:grpSpPr>
              <a:xfrm>
                <a:off x="8736881" y="2650447"/>
                <a:ext cx="2491565" cy="2501285"/>
                <a:chOff x="8736881" y="2650447"/>
                <a:chExt cx="2491565" cy="2501285"/>
              </a:xfrm>
            </p:grpSpPr>
            <p:grpSp>
              <p:nvGrpSpPr>
                <p:cNvPr id="118" name="Group 117">
                  <a:extLst>
                    <a:ext uri="{FF2B5EF4-FFF2-40B4-BE49-F238E27FC236}">
                      <a16:creationId xmlns:a16="http://schemas.microsoft.com/office/drawing/2014/main" id="{19176F91-D7E8-46D0-8B22-64F5F4E24C01}"/>
                    </a:ext>
                  </a:extLst>
                </p:cNvPr>
                <p:cNvGrpSpPr/>
                <p:nvPr/>
              </p:nvGrpSpPr>
              <p:grpSpPr>
                <a:xfrm>
                  <a:off x="8736881" y="2818305"/>
                  <a:ext cx="2340540" cy="2333427"/>
                  <a:chOff x="8499420" y="2389453"/>
                  <a:chExt cx="2340540" cy="2333427"/>
                </a:xfrm>
                <a:solidFill>
                  <a:schemeClr val="bg1">
                    <a:lumMod val="65000"/>
                  </a:schemeClr>
                </a:solidFill>
              </p:grpSpPr>
              <p:sp>
                <p:nvSpPr>
                  <p:cNvPr id="119" name="Rectangle 118">
                    <a:extLst>
                      <a:ext uri="{FF2B5EF4-FFF2-40B4-BE49-F238E27FC236}">
                        <a16:creationId xmlns:a16="http://schemas.microsoft.com/office/drawing/2014/main" id="{50F8C254-C622-4219-BCC3-55313ED0DBE7}"/>
                      </a:ext>
                    </a:extLst>
                  </p:cNvPr>
                  <p:cNvSpPr/>
                  <p:nvPr/>
                </p:nvSpPr>
                <p:spPr>
                  <a:xfrm>
                    <a:off x="8499420" y="2393862"/>
                    <a:ext cx="2340540" cy="2329018"/>
                  </a:xfrm>
                  <a:prstGeom prst="rect">
                    <a:avLst/>
                  </a:prstGeom>
                  <a:grpFill/>
                  <a:scene3d>
                    <a:camera prst="orthographicFront">
                      <a:rot lat="600000" lon="600000" rev="0"/>
                    </a:camera>
                    <a:lightRig rig="twoPt" dir="t">
                      <a:rot lat="0" lon="0" rev="0"/>
                    </a:lightRig>
                  </a:scene3d>
                  <a:sp3d extrusionH="1524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5448EBDB-646F-4126-8E34-93EB15D6C166}"/>
                      </a:ext>
                    </a:extLst>
                  </p:cNvPr>
                  <p:cNvSpPr/>
                  <p:nvPr/>
                </p:nvSpPr>
                <p:spPr>
                  <a:xfrm>
                    <a:off x="8532266" y="2389453"/>
                    <a:ext cx="191191" cy="217810"/>
                  </a:xfrm>
                  <a:prstGeom prst="rect">
                    <a:avLst/>
                  </a:prstGeom>
                  <a:grp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21" name="Straight Connector 120">
                  <a:extLst>
                    <a:ext uri="{FF2B5EF4-FFF2-40B4-BE49-F238E27FC236}">
                      <a16:creationId xmlns:a16="http://schemas.microsoft.com/office/drawing/2014/main" id="{5EB209BA-65AD-42E4-B868-B53C759F0ECD}"/>
                    </a:ext>
                  </a:extLst>
                </p:cNvPr>
                <p:cNvCxnSpPr>
                  <a:cxnSpLocks/>
                </p:cNvCxnSpPr>
                <p:nvPr/>
              </p:nvCxnSpPr>
              <p:spPr>
                <a:xfrm>
                  <a:off x="8901396" y="2650447"/>
                  <a:ext cx="2327050" cy="62636"/>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584BE18-F1A4-4A14-AD35-582F19B2AF44}"/>
                    </a:ext>
                  </a:extLst>
                </p:cNvPr>
                <p:cNvCxnSpPr>
                  <a:cxnSpLocks/>
                </p:cNvCxnSpPr>
                <p:nvPr/>
              </p:nvCxnSpPr>
              <p:spPr>
                <a:xfrm>
                  <a:off x="11220180" y="2713083"/>
                  <a:ext cx="0" cy="2346155"/>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52255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ontent Placeholder 2">
            <a:extLst>
              <a:ext uri="{FF2B5EF4-FFF2-40B4-BE49-F238E27FC236}">
                <a16:creationId xmlns:a16="http://schemas.microsoft.com/office/drawing/2014/main" id="{69D3E210-9AAD-45B7-927E-4B461A10845C}"/>
              </a:ext>
            </a:extLst>
          </p:cNvPr>
          <p:cNvSpPr txBox="1">
            <a:spLocks/>
          </p:cNvSpPr>
          <p:nvPr/>
        </p:nvSpPr>
        <p:spPr>
          <a:xfrm>
            <a:off x="1680720" y="5519594"/>
            <a:ext cx="8438609" cy="1299047"/>
          </a:xfrm>
          <a:prstGeom prst="rect">
            <a:avLst/>
          </a:prstGeom>
          <a:solidFill>
            <a:srgbClr val="F9F9F9"/>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b="1" dirty="0">
                <a:latin typeface="Karla" pitchFamily="2" charset="0"/>
              </a:rPr>
              <a:t>How many parameters does the layer have if I want to use 16 filters?</a:t>
            </a:r>
          </a:p>
          <a:p>
            <a:pPr marL="0" indent="0" algn="ctr">
              <a:buNone/>
            </a:pPr>
            <a:r>
              <a:rPr lang="en-US" sz="1800" dirty="0" err="1" smtClean="0">
                <a:latin typeface="Karla" pitchFamily="2" charset="0"/>
              </a:rPr>
              <a:t>n_filters</a:t>
            </a:r>
            <a:r>
              <a:rPr lang="en-US" sz="1800" dirty="0" smtClean="0">
                <a:latin typeface="Karla" pitchFamily="2" charset="0"/>
              </a:rPr>
              <a:t> </a:t>
            </a:r>
            <a:r>
              <a:rPr lang="en-US" sz="1800" dirty="0">
                <a:latin typeface="Karla" pitchFamily="2" charset="0"/>
              </a:rPr>
              <a:t>x </a:t>
            </a:r>
            <a:r>
              <a:rPr lang="en-US" sz="1800" dirty="0" err="1">
                <a:latin typeface="Karla" pitchFamily="2" charset="0"/>
              </a:rPr>
              <a:t>filter_volume</a:t>
            </a:r>
            <a:r>
              <a:rPr lang="en-US" sz="1800" dirty="0">
                <a:latin typeface="Karla" pitchFamily="2" charset="0"/>
              </a:rPr>
              <a:t> + biases = total number of params</a:t>
            </a:r>
          </a:p>
          <a:p>
            <a:pPr marL="0" indent="0" algn="ctr">
              <a:buNone/>
            </a:pPr>
            <a:r>
              <a:rPr lang="en-US" sz="1800" dirty="0">
                <a:latin typeface="Karla" pitchFamily="2" charset="0"/>
              </a:rPr>
              <a:t>16 x (5 x 5 x 8) + 16 =  3216</a:t>
            </a:r>
          </a:p>
          <a:p>
            <a:pPr marL="0" indent="0" algn="ctr">
              <a:buNone/>
            </a:pPr>
            <a:endParaRPr lang="en-US" sz="1800" dirty="0">
              <a:latin typeface="Karla" pitchFamily="2" charset="0"/>
            </a:endParaRPr>
          </a:p>
          <a:p>
            <a:pPr marL="1200120" lvl="1" indent="-457200">
              <a:buFont typeface="Arial" panose="020B0604020202020204" pitchFamily="34" charset="0"/>
              <a:buChar char="•"/>
            </a:pPr>
            <a:endParaRPr lang="en-US" sz="2000" dirty="0"/>
          </a:p>
        </p:txBody>
      </p:sp>
      <p:grpSp>
        <p:nvGrpSpPr>
          <p:cNvPr id="18" name="Group 17">
            <a:extLst>
              <a:ext uri="{FF2B5EF4-FFF2-40B4-BE49-F238E27FC236}">
                <a16:creationId xmlns:a16="http://schemas.microsoft.com/office/drawing/2014/main" id="{1A849A4B-3DCA-4DE8-8E02-24D48F4EFF56}"/>
              </a:ext>
            </a:extLst>
          </p:cNvPr>
          <p:cNvGrpSpPr/>
          <p:nvPr/>
        </p:nvGrpSpPr>
        <p:grpSpPr>
          <a:xfrm>
            <a:off x="1152542" y="282247"/>
            <a:ext cx="9804810" cy="495082"/>
            <a:chOff x="1152542" y="679448"/>
            <a:chExt cx="9804810" cy="495082"/>
          </a:xfrm>
        </p:grpSpPr>
        <p:sp>
          <p:nvSpPr>
            <p:cNvPr id="111" name="Content Placeholder 2">
              <a:extLst>
                <a:ext uri="{FF2B5EF4-FFF2-40B4-BE49-F238E27FC236}">
                  <a16:creationId xmlns:a16="http://schemas.microsoft.com/office/drawing/2014/main" id="{FBEF456E-C549-449E-B0CE-510349159DBB}"/>
                </a:ext>
              </a:extLst>
            </p:cNvPr>
            <p:cNvSpPr txBox="1">
              <a:spLocks/>
            </p:cNvSpPr>
            <p:nvPr/>
          </p:nvSpPr>
          <p:spPr>
            <a:xfrm>
              <a:off x="1152542" y="681722"/>
              <a:ext cx="1964749"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Input</a:t>
              </a:r>
            </a:p>
            <a:p>
              <a:pPr marL="0" indent="0" algn="ctr">
                <a:buNone/>
              </a:pPr>
              <a:r>
                <a:rPr lang="en-US" sz="1800" dirty="0">
                  <a:latin typeface="Karla" pitchFamily="2" charset="0"/>
                </a:rPr>
                <a:t>(size=32X32,</a:t>
              </a:r>
            </a:p>
            <a:p>
              <a:pPr marL="0" indent="0" algn="ctr">
                <a:buNone/>
              </a:pPr>
              <a:r>
                <a:rPr lang="en-US" sz="1800" dirty="0">
                  <a:latin typeface="Karla" pitchFamily="2" charset="0"/>
                </a:rPr>
                <a:t>channels=8)</a:t>
              </a:r>
            </a:p>
            <a:p>
              <a:pPr marL="1200120" lvl="1" indent="-457200">
                <a:buFont typeface="Arial" panose="020B0604020202020204" pitchFamily="34" charset="0"/>
                <a:buChar char="•"/>
              </a:pPr>
              <a:endParaRPr lang="en-US" sz="2000" dirty="0"/>
            </a:p>
          </p:txBody>
        </p:sp>
        <p:sp>
          <p:nvSpPr>
            <p:cNvPr id="112" name="Content Placeholder 2">
              <a:extLst>
                <a:ext uri="{FF2B5EF4-FFF2-40B4-BE49-F238E27FC236}">
                  <a16:creationId xmlns:a16="http://schemas.microsoft.com/office/drawing/2014/main" id="{A38BEBF8-806F-4527-BA60-B27F827EF8EA}"/>
                </a:ext>
              </a:extLst>
            </p:cNvPr>
            <p:cNvSpPr txBox="1">
              <a:spLocks/>
            </p:cNvSpPr>
            <p:nvPr/>
          </p:nvSpPr>
          <p:spPr>
            <a:xfrm>
              <a:off x="9095959" y="679448"/>
              <a:ext cx="1861393"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Output</a:t>
              </a:r>
            </a:p>
            <a:p>
              <a:pPr marL="0" indent="0" algn="ctr">
                <a:buNone/>
              </a:pPr>
              <a:r>
                <a:rPr lang="en-US" sz="1800" dirty="0">
                  <a:latin typeface="Karla" pitchFamily="2" charset="0"/>
                </a:rPr>
                <a:t>(size=16X16,</a:t>
              </a:r>
            </a:p>
            <a:p>
              <a:pPr marL="0" indent="0" algn="ctr">
                <a:buNone/>
              </a:pPr>
              <a:r>
                <a:rPr lang="en-US" sz="1800" dirty="0">
                  <a:latin typeface="Karla" pitchFamily="2" charset="0"/>
                </a:rPr>
                <a:t>channels=16)</a:t>
              </a:r>
            </a:p>
          </p:txBody>
        </p:sp>
        <p:sp>
          <p:nvSpPr>
            <p:cNvPr id="113" name="Content Placeholder 2">
              <a:extLst>
                <a:ext uri="{FF2B5EF4-FFF2-40B4-BE49-F238E27FC236}">
                  <a16:creationId xmlns:a16="http://schemas.microsoft.com/office/drawing/2014/main" id="{12E6FDCB-FBF3-4FCC-95CD-EA79A8409F48}"/>
                </a:ext>
              </a:extLst>
            </p:cNvPr>
            <p:cNvSpPr txBox="1">
              <a:spLocks/>
            </p:cNvSpPr>
            <p:nvPr/>
          </p:nvSpPr>
          <p:spPr>
            <a:xfrm>
              <a:off x="4877336" y="690081"/>
              <a:ext cx="1964749"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Filter</a:t>
              </a:r>
            </a:p>
            <a:p>
              <a:pPr marL="0" indent="0" algn="ctr">
                <a:buNone/>
              </a:pPr>
              <a:r>
                <a:rPr lang="en-US" sz="1800" dirty="0">
                  <a:latin typeface="Karla" pitchFamily="2" charset="0"/>
                </a:rPr>
                <a:t>16 x (</a:t>
              </a:r>
              <a:r>
                <a:rPr lang="en-US" sz="1800" dirty="0" smtClean="0">
                  <a:latin typeface="Karla" pitchFamily="2" charset="0"/>
                </a:rPr>
                <a:t>size=5X5X8,</a:t>
              </a:r>
              <a:endParaRPr lang="en-US" sz="1800" dirty="0">
                <a:latin typeface="Karla" pitchFamily="2" charset="0"/>
              </a:endParaRPr>
            </a:p>
            <a:p>
              <a:pPr marL="0" indent="0" algn="ctr">
                <a:buNone/>
              </a:pPr>
              <a:r>
                <a:rPr lang="en-US" sz="1800" dirty="0">
                  <a:latin typeface="Karla" pitchFamily="2" charset="0"/>
                </a:rPr>
                <a:t>stride = 2,</a:t>
              </a:r>
            </a:p>
            <a:p>
              <a:pPr marL="0" indent="0" algn="ctr">
                <a:buNone/>
              </a:pPr>
              <a:r>
                <a:rPr lang="en-US" sz="1800" dirty="0">
                  <a:latin typeface="Karla" pitchFamily="2" charset="0"/>
                </a:rPr>
                <a:t>padding = same)</a:t>
              </a:r>
            </a:p>
            <a:p>
              <a:pPr marL="1200120" lvl="1" indent="-457200">
                <a:buFont typeface="Arial" panose="020B0604020202020204" pitchFamily="34" charset="0"/>
                <a:buChar char="•"/>
              </a:pPr>
              <a:endParaRPr lang="en-US" sz="2000" dirty="0"/>
            </a:p>
          </p:txBody>
        </p:sp>
      </p:grpSp>
      <p:grpSp>
        <p:nvGrpSpPr>
          <p:cNvPr id="49" name="Group 48">
            <a:extLst>
              <a:ext uri="{FF2B5EF4-FFF2-40B4-BE49-F238E27FC236}">
                <a16:creationId xmlns:a16="http://schemas.microsoft.com/office/drawing/2014/main" id="{63A3A8CF-0867-4414-AE4C-E3E67E2C8BE1}"/>
              </a:ext>
            </a:extLst>
          </p:cNvPr>
          <p:cNvGrpSpPr/>
          <p:nvPr/>
        </p:nvGrpSpPr>
        <p:grpSpPr>
          <a:xfrm>
            <a:off x="371252" y="2207867"/>
            <a:ext cx="10445431" cy="3066247"/>
            <a:chOff x="371252" y="2207867"/>
            <a:chExt cx="10445431" cy="3066247"/>
          </a:xfrm>
        </p:grpSpPr>
        <p:grpSp>
          <p:nvGrpSpPr>
            <p:cNvPr id="32" name="Group 31">
              <a:extLst>
                <a:ext uri="{FF2B5EF4-FFF2-40B4-BE49-F238E27FC236}">
                  <a16:creationId xmlns:a16="http://schemas.microsoft.com/office/drawing/2014/main" id="{DA4B3731-CF17-4608-BBDF-BB14A8302EB8}"/>
                </a:ext>
              </a:extLst>
            </p:cNvPr>
            <p:cNvGrpSpPr/>
            <p:nvPr/>
          </p:nvGrpSpPr>
          <p:grpSpPr>
            <a:xfrm>
              <a:off x="371252" y="2330048"/>
              <a:ext cx="3066769" cy="2381806"/>
              <a:chOff x="1173189" y="1976796"/>
              <a:chExt cx="3066769" cy="2381806"/>
            </a:xfrm>
          </p:grpSpPr>
          <p:grpSp>
            <p:nvGrpSpPr>
              <p:cNvPr id="80" name="Group 79">
                <a:extLst>
                  <a:ext uri="{FF2B5EF4-FFF2-40B4-BE49-F238E27FC236}">
                    <a16:creationId xmlns:a16="http://schemas.microsoft.com/office/drawing/2014/main" id="{295FF16F-0668-45A2-A8E8-8C29E160B4F8}"/>
                  </a:ext>
                </a:extLst>
              </p:cNvPr>
              <p:cNvGrpSpPr/>
              <p:nvPr/>
            </p:nvGrpSpPr>
            <p:grpSpPr>
              <a:xfrm>
                <a:off x="1173189" y="1976796"/>
                <a:ext cx="1904360" cy="1971254"/>
                <a:chOff x="9447204" y="2600439"/>
                <a:chExt cx="2327050" cy="2408791"/>
              </a:xfrm>
            </p:grpSpPr>
            <p:cxnSp>
              <p:nvCxnSpPr>
                <p:cNvPr id="92" name="Straight Connector 91">
                  <a:extLst>
                    <a:ext uri="{FF2B5EF4-FFF2-40B4-BE49-F238E27FC236}">
                      <a16:creationId xmlns:a16="http://schemas.microsoft.com/office/drawing/2014/main" id="{7ABF1709-2795-4D2B-B7D5-AED23D80BAE7}"/>
                    </a:ext>
                  </a:extLst>
                </p:cNvPr>
                <p:cNvCxnSpPr>
                  <a:cxnSpLocks/>
                </p:cNvCxnSpPr>
                <p:nvPr/>
              </p:nvCxnSpPr>
              <p:spPr>
                <a:xfrm>
                  <a:off x="9447204" y="2600439"/>
                  <a:ext cx="2327050" cy="62636"/>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5CD1AF6-C98D-429E-BE40-888A0DD86ED3}"/>
                    </a:ext>
                  </a:extLst>
                </p:cNvPr>
                <p:cNvCxnSpPr>
                  <a:cxnSpLocks/>
                </p:cNvCxnSpPr>
                <p:nvPr/>
              </p:nvCxnSpPr>
              <p:spPr>
                <a:xfrm>
                  <a:off x="11765988" y="2663075"/>
                  <a:ext cx="0" cy="2346155"/>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487182F3-3890-4BBA-97D6-34504D239FCB}"/>
                  </a:ext>
                </a:extLst>
              </p:cNvPr>
              <p:cNvGrpSpPr/>
              <p:nvPr/>
            </p:nvGrpSpPr>
            <p:grpSpPr>
              <a:xfrm>
                <a:off x="1901609" y="2012675"/>
                <a:ext cx="2338349" cy="2345927"/>
                <a:chOff x="3389152" y="1423561"/>
                <a:chExt cx="2338349" cy="2345927"/>
              </a:xfrm>
            </p:grpSpPr>
            <p:sp>
              <p:nvSpPr>
                <p:cNvPr id="78" name="Rectangle 77">
                  <a:extLst>
                    <a:ext uri="{FF2B5EF4-FFF2-40B4-BE49-F238E27FC236}">
                      <a16:creationId xmlns:a16="http://schemas.microsoft.com/office/drawing/2014/main" id="{51A36C76-576E-4027-95CD-29D87BDB3D0D}"/>
                    </a:ext>
                  </a:extLst>
                </p:cNvPr>
                <p:cNvSpPr/>
                <p:nvPr/>
              </p:nvSpPr>
              <p:spPr>
                <a:xfrm>
                  <a:off x="3389152" y="1863516"/>
                  <a:ext cx="1915399" cy="1905972"/>
                </a:xfrm>
                <a:prstGeom prst="rect">
                  <a:avLst/>
                </a:prstGeom>
                <a:solidFill>
                  <a:schemeClr val="bg1">
                    <a:lumMod val="65000"/>
                  </a:schemeClr>
                </a:solidFill>
                <a:scene3d>
                  <a:camera prst="orthographicFront">
                    <a:rot lat="600000" lon="600000" rev="0"/>
                  </a:camera>
                  <a:lightRig rig="twoPt" dir="t">
                    <a:rot lat="0" lon="0" rev="0"/>
                  </a:lightRig>
                </a:scene3d>
                <a:sp3d extrusionH="2794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4" name="Straight Connector 343">
                  <a:extLst>
                    <a:ext uri="{FF2B5EF4-FFF2-40B4-BE49-F238E27FC236}">
                      <a16:creationId xmlns:a16="http://schemas.microsoft.com/office/drawing/2014/main" id="{009951CB-80DF-437A-AE2C-189D26F8D7C6}"/>
                    </a:ext>
                  </a:extLst>
                </p:cNvPr>
                <p:cNvCxnSpPr>
                  <a:cxnSpLocks/>
                </p:cNvCxnSpPr>
                <p:nvPr/>
              </p:nvCxnSpPr>
              <p:spPr>
                <a:xfrm>
                  <a:off x="3664076" y="1562307"/>
                  <a:ext cx="1904360" cy="51259"/>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3E1C10DE-49FD-4C93-A653-3D303EEA957B}"/>
                    </a:ext>
                  </a:extLst>
                </p:cNvPr>
                <p:cNvCxnSpPr>
                  <a:cxnSpLocks/>
                </p:cNvCxnSpPr>
                <p:nvPr/>
              </p:nvCxnSpPr>
              <p:spPr>
                <a:xfrm>
                  <a:off x="5572364" y="1644360"/>
                  <a:ext cx="0" cy="1919995"/>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23C2BD13-5613-4F7A-98E5-434D793D7EC9}"/>
                    </a:ext>
                  </a:extLst>
                </p:cNvPr>
                <p:cNvCxnSpPr>
                  <a:cxnSpLocks/>
                </p:cNvCxnSpPr>
                <p:nvPr/>
              </p:nvCxnSpPr>
              <p:spPr>
                <a:xfrm>
                  <a:off x="3587665" y="1633231"/>
                  <a:ext cx="1904360" cy="51259"/>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102F1F72-E6DF-4747-9E0F-E24F11226B93}"/>
                    </a:ext>
                  </a:extLst>
                </p:cNvPr>
                <p:cNvCxnSpPr>
                  <a:cxnSpLocks/>
                </p:cNvCxnSpPr>
                <p:nvPr/>
              </p:nvCxnSpPr>
              <p:spPr>
                <a:xfrm>
                  <a:off x="5429058" y="1758345"/>
                  <a:ext cx="0" cy="1919995"/>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D2DB67E2-AAA2-42F9-92F6-DB6FFC66A437}"/>
                    </a:ext>
                  </a:extLst>
                </p:cNvPr>
                <p:cNvCxnSpPr>
                  <a:cxnSpLocks/>
                </p:cNvCxnSpPr>
                <p:nvPr/>
              </p:nvCxnSpPr>
              <p:spPr>
                <a:xfrm>
                  <a:off x="3462687" y="1765464"/>
                  <a:ext cx="1904360" cy="51259"/>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B42CA51-C13D-4FDE-B55C-B13BE941A438}"/>
                    </a:ext>
                  </a:extLst>
                </p:cNvPr>
                <p:cNvCxnSpPr>
                  <a:cxnSpLocks/>
                </p:cNvCxnSpPr>
                <p:nvPr/>
              </p:nvCxnSpPr>
              <p:spPr>
                <a:xfrm>
                  <a:off x="5367344" y="1816723"/>
                  <a:ext cx="0" cy="1919995"/>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29401F1-916A-4CB5-974F-AA8C78F1A509}"/>
                    </a:ext>
                  </a:extLst>
                </p:cNvPr>
                <p:cNvCxnSpPr>
                  <a:cxnSpLocks/>
                </p:cNvCxnSpPr>
                <p:nvPr/>
              </p:nvCxnSpPr>
              <p:spPr>
                <a:xfrm>
                  <a:off x="3732141" y="1489841"/>
                  <a:ext cx="1904360" cy="51259"/>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AE61F5D1-899C-477C-9F7D-7337231165EB}"/>
                    </a:ext>
                  </a:extLst>
                </p:cNvPr>
                <p:cNvCxnSpPr>
                  <a:cxnSpLocks/>
                </p:cNvCxnSpPr>
                <p:nvPr/>
              </p:nvCxnSpPr>
              <p:spPr>
                <a:xfrm>
                  <a:off x="5651609" y="1556498"/>
                  <a:ext cx="0" cy="1919995"/>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0C1CF208-BDD7-4AB5-99DE-6A0441827D0D}"/>
                    </a:ext>
                  </a:extLst>
                </p:cNvPr>
                <p:cNvCxnSpPr>
                  <a:cxnSpLocks/>
                </p:cNvCxnSpPr>
                <p:nvPr/>
              </p:nvCxnSpPr>
              <p:spPr>
                <a:xfrm>
                  <a:off x="3812545" y="1423561"/>
                  <a:ext cx="1904360" cy="51259"/>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333E6073-6CBD-4C32-A91E-56418032D285}"/>
                    </a:ext>
                  </a:extLst>
                </p:cNvPr>
                <p:cNvCxnSpPr>
                  <a:cxnSpLocks/>
                </p:cNvCxnSpPr>
                <p:nvPr/>
              </p:nvCxnSpPr>
              <p:spPr>
                <a:xfrm>
                  <a:off x="5727501" y="1474820"/>
                  <a:ext cx="0" cy="1919995"/>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243333F3-9201-49DC-8CC2-2F188F6C110E}"/>
                    </a:ext>
                  </a:extLst>
                </p:cNvPr>
                <p:cNvCxnSpPr>
                  <a:cxnSpLocks/>
                </p:cNvCxnSpPr>
                <p:nvPr/>
              </p:nvCxnSpPr>
              <p:spPr>
                <a:xfrm>
                  <a:off x="3528481" y="1695256"/>
                  <a:ext cx="1904360" cy="51259"/>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28E571AA-97F5-4A1A-BAB1-7961961AC58E}"/>
                    </a:ext>
                  </a:extLst>
                </p:cNvPr>
                <p:cNvCxnSpPr>
                  <a:cxnSpLocks/>
                </p:cNvCxnSpPr>
                <p:nvPr/>
              </p:nvCxnSpPr>
              <p:spPr>
                <a:xfrm>
                  <a:off x="5499744" y="1714343"/>
                  <a:ext cx="0" cy="1919995"/>
                </a:xfrm>
                <a:prstGeom prst="line">
                  <a:avLst/>
                </a:prstGeom>
                <a:ln w="25400">
                  <a:solidFill>
                    <a:schemeClr val="bg1"/>
                  </a:solidFill>
                </a:ln>
                <a:scene3d>
                  <a:camera prst="orthographicFront"/>
                  <a:lightRig rig="threePt" dir="t"/>
                </a:scene3d>
                <a:sp3d extrusionH="279400"/>
              </p:spPr>
              <p:style>
                <a:lnRef idx="1">
                  <a:schemeClr val="accent1"/>
                </a:lnRef>
                <a:fillRef idx="0">
                  <a:schemeClr val="accent1"/>
                </a:fillRef>
                <a:effectRef idx="0">
                  <a:schemeClr val="accent1"/>
                </a:effectRef>
                <a:fontRef idx="minor">
                  <a:schemeClr val="tx1"/>
                </a:fontRef>
              </p:style>
            </p:cxnSp>
          </p:grpSp>
        </p:grpSp>
        <p:grpSp>
          <p:nvGrpSpPr>
            <p:cNvPr id="360" name="Group 359">
              <a:extLst>
                <a:ext uri="{FF2B5EF4-FFF2-40B4-BE49-F238E27FC236}">
                  <a16:creationId xmlns:a16="http://schemas.microsoft.com/office/drawing/2014/main" id="{DAF0AB5A-DFA7-4DB4-A73D-C61FE46474B2}"/>
                </a:ext>
              </a:extLst>
            </p:cNvPr>
            <p:cNvGrpSpPr/>
            <p:nvPr/>
          </p:nvGrpSpPr>
          <p:grpSpPr>
            <a:xfrm>
              <a:off x="6169632" y="3373631"/>
              <a:ext cx="1134731" cy="1174591"/>
              <a:chOff x="9447204" y="2600439"/>
              <a:chExt cx="2327050" cy="2408791"/>
            </a:xfrm>
          </p:grpSpPr>
          <p:cxnSp>
            <p:nvCxnSpPr>
              <p:cNvPr id="376" name="Straight Connector 375">
                <a:extLst>
                  <a:ext uri="{FF2B5EF4-FFF2-40B4-BE49-F238E27FC236}">
                    <a16:creationId xmlns:a16="http://schemas.microsoft.com/office/drawing/2014/main" id="{FB548DCE-56F8-49DE-94FB-21B270A39638}"/>
                  </a:ext>
                </a:extLst>
              </p:cNvPr>
              <p:cNvCxnSpPr>
                <a:cxnSpLocks/>
              </p:cNvCxnSpPr>
              <p:nvPr/>
            </p:nvCxnSpPr>
            <p:spPr>
              <a:xfrm>
                <a:off x="9447204" y="2600439"/>
                <a:ext cx="2327050" cy="62636"/>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14EA31B-6914-4C33-8D73-3FBD92989239}"/>
                  </a:ext>
                </a:extLst>
              </p:cNvPr>
              <p:cNvCxnSpPr>
                <a:cxnSpLocks/>
              </p:cNvCxnSpPr>
              <p:nvPr/>
            </p:nvCxnSpPr>
            <p:spPr>
              <a:xfrm>
                <a:off x="11765988" y="2663075"/>
                <a:ext cx="0" cy="2346155"/>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679A0CB-717C-4A93-BA4B-24B2121FE7E0}"/>
                </a:ext>
              </a:extLst>
            </p:cNvPr>
            <p:cNvGrpSpPr/>
            <p:nvPr/>
          </p:nvGrpSpPr>
          <p:grpSpPr>
            <a:xfrm>
              <a:off x="4442661" y="2207867"/>
              <a:ext cx="3160991" cy="3066247"/>
              <a:chOff x="4753746" y="2194813"/>
              <a:chExt cx="3160991" cy="3066247"/>
            </a:xfrm>
          </p:grpSpPr>
          <p:grpSp>
            <p:nvGrpSpPr>
              <p:cNvPr id="24" name="Group 23">
                <a:extLst>
                  <a:ext uri="{FF2B5EF4-FFF2-40B4-BE49-F238E27FC236}">
                    <a16:creationId xmlns:a16="http://schemas.microsoft.com/office/drawing/2014/main" id="{F4B9370B-A120-4395-A6C5-31D39A64082E}"/>
                  </a:ext>
                </a:extLst>
              </p:cNvPr>
              <p:cNvGrpSpPr/>
              <p:nvPr/>
            </p:nvGrpSpPr>
            <p:grpSpPr>
              <a:xfrm>
                <a:off x="6832319" y="2194813"/>
                <a:ext cx="1082418" cy="1099975"/>
                <a:chOff x="2339112" y="6569326"/>
                <a:chExt cx="1082418" cy="1099975"/>
              </a:xfrm>
              <a:solidFill>
                <a:schemeClr val="bg1">
                  <a:lumMod val="85000"/>
                  <a:alpha val="99000"/>
                </a:schemeClr>
              </a:solidFill>
            </p:grpSpPr>
            <p:grpSp>
              <p:nvGrpSpPr>
                <p:cNvPr id="22" name="Group 21">
                  <a:extLst>
                    <a:ext uri="{FF2B5EF4-FFF2-40B4-BE49-F238E27FC236}">
                      <a16:creationId xmlns:a16="http://schemas.microsoft.com/office/drawing/2014/main" id="{74BCA637-E2B8-4A07-BBEA-33FFDE9E5659}"/>
                    </a:ext>
                  </a:extLst>
                </p:cNvPr>
                <p:cNvGrpSpPr/>
                <p:nvPr/>
              </p:nvGrpSpPr>
              <p:grpSpPr>
                <a:xfrm>
                  <a:off x="2753451" y="6569326"/>
                  <a:ext cx="668079" cy="702621"/>
                  <a:chOff x="2753451" y="6569326"/>
                  <a:chExt cx="668079" cy="702621"/>
                </a:xfrm>
                <a:grpFill/>
              </p:grpSpPr>
              <p:sp>
                <p:nvSpPr>
                  <p:cNvPr id="266" name="Rectangle 265">
                    <a:extLst>
                      <a:ext uri="{FF2B5EF4-FFF2-40B4-BE49-F238E27FC236}">
                        <a16:creationId xmlns:a16="http://schemas.microsoft.com/office/drawing/2014/main" id="{DC9EADDD-EDFA-4122-8D40-E986AE048CE9}"/>
                      </a:ext>
                    </a:extLst>
                  </p:cNvPr>
                  <p:cNvSpPr/>
                  <p:nvPr/>
                </p:nvSpPr>
                <p:spPr>
                  <a:xfrm>
                    <a:off x="3168555" y="6569326"/>
                    <a:ext cx="252975" cy="295802"/>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7" name="Rectangle 266">
                    <a:extLst>
                      <a:ext uri="{FF2B5EF4-FFF2-40B4-BE49-F238E27FC236}">
                        <a16:creationId xmlns:a16="http://schemas.microsoft.com/office/drawing/2014/main" id="{46795ECF-9CF4-4FE5-9F01-2A879C86B0AC}"/>
                      </a:ext>
                    </a:extLst>
                  </p:cNvPr>
                  <p:cNvSpPr/>
                  <p:nvPr/>
                </p:nvSpPr>
                <p:spPr>
                  <a:xfrm>
                    <a:off x="2753451" y="6976145"/>
                    <a:ext cx="252975" cy="295802"/>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0" name="Rectangle 269">
                  <a:extLst>
                    <a:ext uri="{FF2B5EF4-FFF2-40B4-BE49-F238E27FC236}">
                      <a16:creationId xmlns:a16="http://schemas.microsoft.com/office/drawing/2014/main" id="{24CAF656-3964-43B5-ACBA-FFD71BFD32F5}"/>
                    </a:ext>
                  </a:extLst>
                </p:cNvPr>
                <p:cNvSpPr/>
                <p:nvPr/>
              </p:nvSpPr>
              <p:spPr>
                <a:xfrm>
                  <a:off x="2339112" y="7373499"/>
                  <a:ext cx="252975" cy="295802"/>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31" name="Group 330">
                <a:extLst>
                  <a:ext uri="{FF2B5EF4-FFF2-40B4-BE49-F238E27FC236}">
                    <a16:creationId xmlns:a16="http://schemas.microsoft.com/office/drawing/2014/main" id="{196542CF-5712-4CE3-B923-4D68E83666E8}"/>
                  </a:ext>
                </a:extLst>
              </p:cNvPr>
              <p:cNvGrpSpPr/>
              <p:nvPr/>
            </p:nvGrpSpPr>
            <p:grpSpPr>
              <a:xfrm>
                <a:off x="4753746" y="4177128"/>
                <a:ext cx="1066374" cy="1083932"/>
                <a:chOff x="2744724" y="6208049"/>
                <a:chExt cx="1066374" cy="1083932"/>
              </a:xfrm>
            </p:grpSpPr>
            <p:sp>
              <p:nvSpPr>
                <p:cNvPr id="337" name="Rectangle 336">
                  <a:extLst>
                    <a:ext uri="{FF2B5EF4-FFF2-40B4-BE49-F238E27FC236}">
                      <a16:creationId xmlns:a16="http://schemas.microsoft.com/office/drawing/2014/main" id="{055C67AA-F469-4EDB-8EC0-90B91813C881}"/>
                    </a:ext>
                  </a:extLst>
                </p:cNvPr>
                <p:cNvSpPr/>
                <p:nvPr/>
              </p:nvSpPr>
              <p:spPr>
                <a:xfrm>
                  <a:off x="3558123" y="6208049"/>
                  <a:ext cx="252975" cy="295802"/>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33" name="Group 332">
                  <a:extLst>
                    <a:ext uri="{FF2B5EF4-FFF2-40B4-BE49-F238E27FC236}">
                      <a16:creationId xmlns:a16="http://schemas.microsoft.com/office/drawing/2014/main" id="{378EB04C-61A7-4291-9071-C4BABD755589}"/>
                    </a:ext>
                  </a:extLst>
                </p:cNvPr>
                <p:cNvGrpSpPr/>
                <p:nvPr/>
              </p:nvGrpSpPr>
              <p:grpSpPr>
                <a:xfrm>
                  <a:off x="2744724" y="6605403"/>
                  <a:ext cx="652035" cy="686578"/>
                  <a:chOff x="3830839" y="5528516"/>
                  <a:chExt cx="652035" cy="686578"/>
                </a:xfrm>
              </p:grpSpPr>
              <p:sp>
                <p:nvSpPr>
                  <p:cNvPr id="334" name="Rectangle 333">
                    <a:extLst>
                      <a:ext uri="{FF2B5EF4-FFF2-40B4-BE49-F238E27FC236}">
                        <a16:creationId xmlns:a16="http://schemas.microsoft.com/office/drawing/2014/main" id="{1981E6FD-C288-44B2-99C3-5B70763F12CC}"/>
                      </a:ext>
                    </a:extLst>
                  </p:cNvPr>
                  <p:cNvSpPr/>
                  <p:nvPr/>
                </p:nvSpPr>
                <p:spPr>
                  <a:xfrm>
                    <a:off x="4229899" y="5528516"/>
                    <a:ext cx="252975" cy="295802"/>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5" name="Rectangle 334">
                    <a:extLst>
                      <a:ext uri="{FF2B5EF4-FFF2-40B4-BE49-F238E27FC236}">
                        <a16:creationId xmlns:a16="http://schemas.microsoft.com/office/drawing/2014/main" id="{C0DFAC2A-066C-45F5-9183-928E654B54D7}"/>
                      </a:ext>
                    </a:extLst>
                  </p:cNvPr>
                  <p:cNvSpPr/>
                  <p:nvPr/>
                </p:nvSpPr>
                <p:spPr>
                  <a:xfrm>
                    <a:off x="3830839" y="5919292"/>
                    <a:ext cx="252975" cy="295802"/>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cxnSp>
            <p:nvCxnSpPr>
              <p:cNvPr id="36" name="Straight Connector 35">
                <a:extLst>
                  <a:ext uri="{FF2B5EF4-FFF2-40B4-BE49-F238E27FC236}">
                    <a16:creationId xmlns:a16="http://schemas.microsoft.com/office/drawing/2014/main" id="{6576865B-F22C-417B-AA29-FF6F8672A74F}"/>
                  </a:ext>
                </a:extLst>
              </p:cNvPr>
              <p:cNvCxnSpPr>
                <a:cxnSpLocks/>
              </p:cNvCxnSpPr>
              <p:nvPr/>
            </p:nvCxnSpPr>
            <p:spPr>
              <a:xfrm flipH="1">
                <a:off x="6269878" y="2983960"/>
                <a:ext cx="827836" cy="738357"/>
              </a:xfrm>
              <a:prstGeom prst="line">
                <a:avLst/>
              </a:prstGeom>
              <a:ln w="254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C28F620D-263A-4609-BD76-FC471C33B97D}"/>
                  </a:ext>
                </a:extLst>
              </p:cNvPr>
              <p:cNvCxnSpPr>
                <a:cxnSpLocks/>
              </p:cNvCxnSpPr>
              <p:nvPr/>
            </p:nvCxnSpPr>
            <p:spPr>
              <a:xfrm flipH="1">
                <a:off x="6280477" y="3334051"/>
                <a:ext cx="827836" cy="738357"/>
              </a:xfrm>
              <a:prstGeom prst="line">
                <a:avLst/>
              </a:prstGeom>
              <a:ln w="254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ACA7C1-F173-4B20-852B-CDD26FA9B1ED}"/>
                  </a:ext>
                </a:extLst>
              </p:cNvPr>
              <p:cNvCxnSpPr>
                <a:cxnSpLocks/>
              </p:cNvCxnSpPr>
              <p:nvPr/>
            </p:nvCxnSpPr>
            <p:spPr>
              <a:xfrm flipH="1">
                <a:off x="6000919" y="2968930"/>
                <a:ext cx="827836" cy="738357"/>
              </a:xfrm>
              <a:prstGeom prst="line">
                <a:avLst/>
              </a:prstGeom>
              <a:ln w="254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DF5773B-8D38-431E-8CA1-06C365CE0321}"/>
                </a:ext>
              </a:extLst>
            </p:cNvPr>
            <p:cNvGrpSpPr/>
            <p:nvPr/>
          </p:nvGrpSpPr>
          <p:grpSpPr>
            <a:xfrm>
              <a:off x="8723306" y="2558481"/>
              <a:ext cx="2093377" cy="2077856"/>
              <a:chOff x="8275207" y="2762556"/>
              <a:chExt cx="2093377" cy="2077856"/>
            </a:xfrm>
          </p:grpSpPr>
          <p:grpSp>
            <p:nvGrpSpPr>
              <p:cNvPr id="424" name="Group 423">
                <a:extLst>
                  <a:ext uri="{FF2B5EF4-FFF2-40B4-BE49-F238E27FC236}">
                    <a16:creationId xmlns:a16="http://schemas.microsoft.com/office/drawing/2014/main" id="{96241157-07B5-4EB7-9A60-A2CD4F4EA3E5}"/>
                  </a:ext>
                </a:extLst>
              </p:cNvPr>
              <p:cNvGrpSpPr/>
              <p:nvPr/>
            </p:nvGrpSpPr>
            <p:grpSpPr>
              <a:xfrm>
                <a:off x="9033832" y="2762556"/>
                <a:ext cx="1334752" cy="1336335"/>
                <a:chOff x="8275207" y="3504077"/>
                <a:chExt cx="1334752" cy="1336335"/>
              </a:xfrm>
            </p:grpSpPr>
            <p:grpSp>
              <p:nvGrpSpPr>
                <p:cNvPr id="425" name="Group 424">
                  <a:extLst>
                    <a:ext uri="{FF2B5EF4-FFF2-40B4-BE49-F238E27FC236}">
                      <a16:creationId xmlns:a16="http://schemas.microsoft.com/office/drawing/2014/main" id="{2421B355-FB62-4EA2-8550-3A30768B6FFE}"/>
                    </a:ext>
                  </a:extLst>
                </p:cNvPr>
                <p:cNvGrpSpPr/>
                <p:nvPr/>
              </p:nvGrpSpPr>
              <p:grpSpPr>
                <a:xfrm>
                  <a:off x="8275207" y="3504077"/>
                  <a:ext cx="1334752" cy="1336335"/>
                  <a:chOff x="3389152" y="1526787"/>
                  <a:chExt cx="2240044" cy="2242701"/>
                </a:xfrm>
              </p:grpSpPr>
              <p:sp>
                <p:nvSpPr>
                  <p:cNvPr id="430" name="Rectangle 429">
                    <a:extLst>
                      <a:ext uri="{FF2B5EF4-FFF2-40B4-BE49-F238E27FC236}">
                        <a16:creationId xmlns:a16="http://schemas.microsoft.com/office/drawing/2014/main" id="{ABEB42E6-4442-46FD-BFE6-E68A7B95AEEE}"/>
                      </a:ext>
                    </a:extLst>
                  </p:cNvPr>
                  <p:cNvSpPr/>
                  <p:nvPr/>
                </p:nvSpPr>
                <p:spPr>
                  <a:xfrm>
                    <a:off x="3389152" y="1863516"/>
                    <a:ext cx="1915399" cy="1905972"/>
                  </a:xfrm>
                  <a:prstGeom prst="rect">
                    <a:avLst/>
                  </a:prstGeom>
                  <a:solidFill>
                    <a:schemeClr val="bg1">
                      <a:lumMod val="65000"/>
                    </a:schemeClr>
                  </a:solidFill>
                  <a:scene3d>
                    <a:camera prst="orthographicFront">
                      <a:rot lat="600000" lon="600000" rev="0"/>
                    </a:camera>
                    <a:lightRig rig="twoPt" dir="t">
                      <a:rot lat="0" lon="0" rev="0"/>
                    </a:lightRig>
                  </a:scene3d>
                  <a:sp3d extrusionH="1397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31" name="Straight Connector 430">
                    <a:extLst>
                      <a:ext uri="{FF2B5EF4-FFF2-40B4-BE49-F238E27FC236}">
                        <a16:creationId xmlns:a16="http://schemas.microsoft.com/office/drawing/2014/main" id="{A813F6FF-9F05-4E30-BFE1-8610912FE298}"/>
                      </a:ext>
                    </a:extLst>
                  </p:cNvPr>
                  <p:cNvCxnSpPr>
                    <a:cxnSpLocks/>
                  </p:cNvCxnSpPr>
                  <p:nvPr/>
                </p:nvCxnSpPr>
                <p:spPr>
                  <a:xfrm>
                    <a:off x="3706700" y="1526787"/>
                    <a:ext cx="1904359" cy="51259"/>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8AE208CE-928A-4BE8-BE8B-703AA005BED9}"/>
                      </a:ext>
                    </a:extLst>
                  </p:cNvPr>
                  <p:cNvCxnSpPr>
                    <a:cxnSpLocks/>
                  </p:cNvCxnSpPr>
                  <p:nvPr/>
                </p:nvCxnSpPr>
                <p:spPr>
                  <a:xfrm>
                    <a:off x="5629196" y="1587528"/>
                    <a:ext cx="0" cy="1919994"/>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cxnSp>
              <p:nvCxnSpPr>
                <p:cNvPr id="426" name="Straight Connector 425">
                  <a:extLst>
                    <a:ext uri="{FF2B5EF4-FFF2-40B4-BE49-F238E27FC236}">
                      <a16:creationId xmlns:a16="http://schemas.microsoft.com/office/drawing/2014/main" id="{E66B4F0B-66B9-4000-AEDB-01E839426CEB}"/>
                    </a:ext>
                  </a:extLst>
                </p:cNvPr>
                <p:cNvCxnSpPr>
                  <a:cxnSpLocks/>
                </p:cNvCxnSpPr>
                <p:nvPr/>
              </p:nvCxnSpPr>
              <p:spPr>
                <a:xfrm>
                  <a:off x="8350123" y="3618378"/>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FEA65D3C-F97A-4441-AC69-0A7B34E78AEE}"/>
                    </a:ext>
                  </a:extLst>
                </p:cNvPr>
                <p:cNvCxnSpPr>
                  <a:cxnSpLocks/>
                </p:cNvCxnSpPr>
                <p:nvPr/>
              </p:nvCxnSpPr>
              <p:spPr>
                <a:xfrm>
                  <a:off x="9482962" y="3671503"/>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6A5E8303-6EE1-4A8F-A621-5572432DC1B9}"/>
                    </a:ext>
                  </a:extLst>
                </p:cNvPr>
                <p:cNvCxnSpPr>
                  <a:cxnSpLocks/>
                </p:cNvCxnSpPr>
                <p:nvPr/>
              </p:nvCxnSpPr>
              <p:spPr>
                <a:xfrm>
                  <a:off x="8413621" y="3559111"/>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6C702D61-98B2-47BF-A656-95D2C8CE03E4}"/>
                    </a:ext>
                  </a:extLst>
                </p:cNvPr>
                <p:cNvCxnSpPr>
                  <a:cxnSpLocks/>
                </p:cNvCxnSpPr>
                <p:nvPr/>
              </p:nvCxnSpPr>
              <p:spPr>
                <a:xfrm>
                  <a:off x="9542227" y="3603770"/>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grpSp>
            <p:nvGrpSpPr>
              <p:cNvPr id="415" name="Group 414">
                <a:extLst>
                  <a:ext uri="{FF2B5EF4-FFF2-40B4-BE49-F238E27FC236}">
                    <a16:creationId xmlns:a16="http://schemas.microsoft.com/office/drawing/2014/main" id="{BF8E9DF1-0D29-4B4D-9C4A-3C473222E06F}"/>
                  </a:ext>
                </a:extLst>
              </p:cNvPr>
              <p:cNvGrpSpPr/>
              <p:nvPr/>
            </p:nvGrpSpPr>
            <p:grpSpPr>
              <a:xfrm>
                <a:off x="8780552" y="3005067"/>
                <a:ext cx="1334752" cy="1336335"/>
                <a:chOff x="8275207" y="3504077"/>
                <a:chExt cx="1334752" cy="1336335"/>
              </a:xfrm>
            </p:grpSpPr>
            <p:grpSp>
              <p:nvGrpSpPr>
                <p:cNvPr id="416" name="Group 415">
                  <a:extLst>
                    <a:ext uri="{FF2B5EF4-FFF2-40B4-BE49-F238E27FC236}">
                      <a16:creationId xmlns:a16="http://schemas.microsoft.com/office/drawing/2014/main" id="{FD2AC828-C3B6-44C1-AF58-87575F474CD7}"/>
                    </a:ext>
                  </a:extLst>
                </p:cNvPr>
                <p:cNvGrpSpPr/>
                <p:nvPr/>
              </p:nvGrpSpPr>
              <p:grpSpPr>
                <a:xfrm>
                  <a:off x="8275207" y="3504077"/>
                  <a:ext cx="1334752" cy="1336335"/>
                  <a:chOff x="3389152" y="1526787"/>
                  <a:chExt cx="2240044" cy="2242701"/>
                </a:xfrm>
              </p:grpSpPr>
              <p:sp>
                <p:nvSpPr>
                  <p:cNvPr id="421" name="Rectangle 420">
                    <a:extLst>
                      <a:ext uri="{FF2B5EF4-FFF2-40B4-BE49-F238E27FC236}">
                        <a16:creationId xmlns:a16="http://schemas.microsoft.com/office/drawing/2014/main" id="{F1907700-3BA3-48D5-B722-366C246EE5BF}"/>
                      </a:ext>
                    </a:extLst>
                  </p:cNvPr>
                  <p:cNvSpPr/>
                  <p:nvPr/>
                </p:nvSpPr>
                <p:spPr>
                  <a:xfrm>
                    <a:off x="3389152" y="1863516"/>
                    <a:ext cx="1915399" cy="1905972"/>
                  </a:xfrm>
                  <a:prstGeom prst="rect">
                    <a:avLst/>
                  </a:prstGeom>
                  <a:solidFill>
                    <a:schemeClr val="bg1">
                      <a:lumMod val="65000"/>
                    </a:schemeClr>
                  </a:solidFill>
                  <a:scene3d>
                    <a:camera prst="orthographicFront">
                      <a:rot lat="600000" lon="600000" rev="0"/>
                    </a:camera>
                    <a:lightRig rig="twoPt" dir="t">
                      <a:rot lat="0" lon="0" rev="0"/>
                    </a:lightRig>
                  </a:scene3d>
                  <a:sp3d extrusionH="1397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2" name="Straight Connector 421">
                    <a:extLst>
                      <a:ext uri="{FF2B5EF4-FFF2-40B4-BE49-F238E27FC236}">
                        <a16:creationId xmlns:a16="http://schemas.microsoft.com/office/drawing/2014/main" id="{BF821DBF-2B77-4004-99D2-F7FB4C9859C5}"/>
                      </a:ext>
                    </a:extLst>
                  </p:cNvPr>
                  <p:cNvCxnSpPr>
                    <a:cxnSpLocks/>
                  </p:cNvCxnSpPr>
                  <p:nvPr/>
                </p:nvCxnSpPr>
                <p:spPr>
                  <a:xfrm>
                    <a:off x="3706700" y="1526787"/>
                    <a:ext cx="1904359" cy="51259"/>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A1A6D8F1-22D9-40AB-B4D5-5321E1490F37}"/>
                      </a:ext>
                    </a:extLst>
                  </p:cNvPr>
                  <p:cNvCxnSpPr>
                    <a:cxnSpLocks/>
                  </p:cNvCxnSpPr>
                  <p:nvPr/>
                </p:nvCxnSpPr>
                <p:spPr>
                  <a:xfrm>
                    <a:off x="5629196" y="1587528"/>
                    <a:ext cx="0" cy="1919994"/>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cxnSp>
              <p:nvCxnSpPr>
                <p:cNvPr id="417" name="Straight Connector 416">
                  <a:extLst>
                    <a:ext uri="{FF2B5EF4-FFF2-40B4-BE49-F238E27FC236}">
                      <a16:creationId xmlns:a16="http://schemas.microsoft.com/office/drawing/2014/main" id="{9C72D3BD-B745-4C81-9DFC-50B2A3803DD5}"/>
                    </a:ext>
                  </a:extLst>
                </p:cNvPr>
                <p:cNvCxnSpPr>
                  <a:cxnSpLocks/>
                </p:cNvCxnSpPr>
                <p:nvPr/>
              </p:nvCxnSpPr>
              <p:spPr>
                <a:xfrm>
                  <a:off x="8350123" y="3618378"/>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6F96E841-E481-4EEE-9A38-C2EFBE589AB3}"/>
                    </a:ext>
                  </a:extLst>
                </p:cNvPr>
                <p:cNvCxnSpPr>
                  <a:cxnSpLocks/>
                </p:cNvCxnSpPr>
                <p:nvPr/>
              </p:nvCxnSpPr>
              <p:spPr>
                <a:xfrm>
                  <a:off x="9482962" y="3671503"/>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5CD28659-B31E-408F-BDF5-E7BB66E5E8A0}"/>
                    </a:ext>
                  </a:extLst>
                </p:cNvPr>
                <p:cNvCxnSpPr>
                  <a:cxnSpLocks/>
                </p:cNvCxnSpPr>
                <p:nvPr/>
              </p:nvCxnSpPr>
              <p:spPr>
                <a:xfrm>
                  <a:off x="8413621" y="3559111"/>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3C23EC12-9618-4BFC-AFE2-5E2E79ED8B65}"/>
                    </a:ext>
                  </a:extLst>
                </p:cNvPr>
                <p:cNvCxnSpPr>
                  <a:cxnSpLocks/>
                </p:cNvCxnSpPr>
                <p:nvPr/>
              </p:nvCxnSpPr>
              <p:spPr>
                <a:xfrm>
                  <a:off x="9542227" y="3603770"/>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grpSp>
            <p:nvGrpSpPr>
              <p:cNvPr id="406" name="Group 405">
                <a:extLst>
                  <a:ext uri="{FF2B5EF4-FFF2-40B4-BE49-F238E27FC236}">
                    <a16:creationId xmlns:a16="http://schemas.microsoft.com/office/drawing/2014/main" id="{2413B931-A5F7-46C9-BF00-7FED82D5FF99}"/>
                  </a:ext>
                </a:extLst>
              </p:cNvPr>
              <p:cNvGrpSpPr/>
              <p:nvPr/>
            </p:nvGrpSpPr>
            <p:grpSpPr>
              <a:xfrm>
                <a:off x="8526530" y="3256465"/>
                <a:ext cx="1334752" cy="1336335"/>
                <a:chOff x="8275207" y="3504077"/>
                <a:chExt cx="1334752" cy="1336335"/>
              </a:xfrm>
            </p:grpSpPr>
            <p:grpSp>
              <p:nvGrpSpPr>
                <p:cNvPr id="407" name="Group 406">
                  <a:extLst>
                    <a:ext uri="{FF2B5EF4-FFF2-40B4-BE49-F238E27FC236}">
                      <a16:creationId xmlns:a16="http://schemas.microsoft.com/office/drawing/2014/main" id="{077F4E20-A603-4660-AAE7-DDD1D6BC3BC7}"/>
                    </a:ext>
                  </a:extLst>
                </p:cNvPr>
                <p:cNvGrpSpPr/>
                <p:nvPr/>
              </p:nvGrpSpPr>
              <p:grpSpPr>
                <a:xfrm>
                  <a:off x="8275207" y="3504077"/>
                  <a:ext cx="1334752" cy="1336335"/>
                  <a:chOff x="3389152" y="1526787"/>
                  <a:chExt cx="2240044" cy="2242701"/>
                </a:xfrm>
              </p:grpSpPr>
              <p:sp>
                <p:nvSpPr>
                  <p:cNvPr id="412" name="Rectangle 411">
                    <a:extLst>
                      <a:ext uri="{FF2B5EF4-FFF2-40B4-BE49-F238E27FC236}">
                        <a16:creationId xmlns:a16="http://schemas.microsoft.com/office/drawing/2014/main" id="{829944F1-AD61-48BC-AE30-4B33108C2A33}"/>
                      </a:ext>
                    </a:extLst>
                  </p:cNvPr>
                  <p:cNvSpPr/>
                  <p:nvPr/>
                </p:nvSpPr>
                <p:spPr>
                  <a:xfrm>
                    <a:off x="3389152" y="1863516"/>
                    <a:ext cx="1915399" cy="1905972"/>
                  </a:xfrm>
                  <a:prstGeom prst="rect">
                    <a:avLst/>
                  </a:prstGeom>
                  <a:solidFill>
                    <a:schemeClr val="bg1">
                      <a:lumMod val="65000"/>
                    </a:schemeClr>
                  </a:solidFill>
                  <a:scene3d>
                    <a:camera prst="orthographicFront">
                      <a:rot lat="600000" lon="600000" rev="0"/>
                    </a:camera>
                    <a:lightRig rig="twoPt" dir="t">
                      <a:rot lat="0" lon="0" rev="0"/>
                    </a:lightRig>
                  </a:scene3d>
                  <a:sp3d extrusionH="1397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3" name="Straight Connector 412">
                    <a:extLst>
                      <a:ext uri="{FF2B5EF4-FFF2-40B4-BE49-F238E27FC236}">
                        <a16:creationId xmlns:a16="http://schemas.microsoft.com/office/drawing/2014/main" id="{58B8BF89-85F9-4911-A261-9C34A4D1D115}"/>
                      </a:ext>
                    </a:extLst>
                  </p:cNvPr>
                  <p:cNvCxnSpPr>
                    <a:cxnSpLocks/>
                  </p:cNvCxnSpPr>
                  <p:nvPr/>
                </p:nvCxnSpPr>
                <p:spPr>
                  <a:xfrm>
                    <a:off x="3706700" y="1526787"/>
                    <a:ext cx="1904359" cy="51259"/>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40E21159-4C10-443C-8DA4-963BB75EEE3B}"/>
                      </a:ext>
                    </a:extLst>
                  </p:cNvPr>
                  <p:cNvCxnSpPr>
                    <a:cxnSpLocks/>
                  </p:cNvCxnSpPr>
                  <p:nvPr/>
                </p:nvCxnSpPr>
                <p:spPr>
                  <a:xfrm>
                    <a:off x="5629196" y="1587528"/>
                    <a:ext cx="0" cy="1919994"/>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cxnSp>
              <p:nvCxnSpPr>
                <p:cNvPr id="408" name="Straight Connector 407">
                  <a:extLst>
                    <a:ext uri="{FF2B5EF4-FFF2-40B4-BE49-F238E27FC236}">
                      <a16:creationId xmlns:a16="http://schemas.microsoft.com/office/drawing/2014/main" id="{7C1E2601-D4D3-4654-8DF9-AC1CD2BABC80}"/>
                    </a:ext>
                  </a:extLst>
                </p:cNvPr>
                <p:cNvCxnSpPr>
                  <a:cxnSpLocks/>
                </p:cNvCxnSpPr>
                <p:nvPr/>
              </p:nvCxnSpPr>
              <p:spPr>
                <a:xfrm>
                  <a:off x="8350123" y="3618378"/>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09D685F-C292-44D4-977A-AF4A59CA3424}"/>
                    </a:ext>
                  </a:extLst>
                </p:cNvPr>
                <p:cNvCxnSpPr>
                  <a:cxnSpLocks/>
                </p:cNvCxnSpPr>
                <p:nvPr/>
              </p:nvCxnSpPr>
              <p:spPr>
                <a:xfrm>
                  <a:off x="9482962" y="3671503"/>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9B8B3B48-1E89-4A5D-9F3A-772F6DF1C28F}"/>
                    </a:ext>
                  </a:extLst>
                </p:cNvPr>
                <p:cNvCxnSpPr>
                  <a:cxnSpLocks/>
                </p:cNvCxnSpPr>
                <p:nvPr/>
              </p:nvCxnSpPr>
              <p:spPr>
                <a:xfrm>
                  <a:off x="8413621" y="3559111"/>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8310215-FB01-448D-86A9-0E9CBCD92C1A}"/>
                    </a:ext>
                  </a:extLst>
                </p:cNvPr>
                <p:cNvCxnSpPr>
                  <a:cxnSpLocks/>
                </p:cNvCxnSpPr>
                <p:nvPr/>
              </p:nvCxnSpPr>
              <p:spPr>
                <a:xfrm>
                  <a:off x="9542227" y="3603770"/>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5E98D11-1EE4-4950-9C43-61E0D3573BBD}"/>
                  </a:ext>
                </a:extLst>
              </p:cNvPr>
              <p:cNvGrpSpPr/>
              <p:nvPr/>
            </p:nvGrpSpPr>
            <p:grpSpPr>
              <a:xfrm>
                <a:off x="8275207" y="3504077"/>
                <a:ext cx="1334752" cy="1336335"/>
                <a:chOff x="8275207" y="3504077"/>
                <a:chExt cx="1334752" cy="1336335"/>
              </a:xfrm>
            </p:grpSpPr>
            <p:grpSp>
              <p:nvGrpSpPr>
                <p:cNvPr id="361" name="Group 360">
                  <a:extLst>
                    <a:ext uri="{FF2B5EF4-FFF2-40B4-BE49-F238E27FC236}">
                      <a16:creationId xmlns:a16="http://schemas.microsoft.com/office/drawing/2014/main" id="{C7F02369-BEBD-4931-802D-F261F1F927E0}"/>
                    </a:ext>
                  </a:extLst>
                </p:cNvPr>
                <p:cNvGrpSpPr/>
                <p:nvPr/>
              </p:nvGrpSpPr>
              <p:grpSpPr>
                <a:xfrm>
                  <a:off x="8275207" y="3504077"/>
                  <a:ext cx="1334752" cy="1336335"/>
                  <a:chOff x="3389152" y="1526787"/>
                  <a:chExt cx="2240044" cy="2242701"/>
                </a:xfrm>
              </p:grpSpPr>
              <p:sp>
                <p:nvSpPr>
                  <p:cNvPr id="363" name="Rectangle 362">
                    <a:extLst>
                      <a:ext uri="{FF2B5EF4-FFF2-40B4-BE49-F238E27FC236}">
                        <a16:creationId xmlns:a16="http://schemas.microsoft.com/office/drawing/2014/main" id="{8DA7CB98-90B7-40BA-88FE-FEA4D8865E2F}"/>
                      </a:ext>
                    </a:extLst>
                  </p:cNvPr>
                  <p:cNvSpPr/>
                  <p:nvPr/>
                </p:nvSpPr>
                <p:spPr>
                  <a:xfrm>
                    <a:off x="3389152" y="1863516"/>
                    <a:ext cx="1915399" cy="1905972"/>
                  </a:xfrm>
                  <a:prstGeom prst="rect">
                    <a:avLst/>
                  </a:prstGeom>
                  <a:solidFill>
                    <a:schemeClr val="bg1">
                      <a:lumMod val="65000"/>
                    </a:schemeClr>
                  </a:solidFill>
                  <a:scene3d>
                    <a:camera prst="orthographicFront">
                      <a:rot lat="600000" lon="600000" rev="0"/>
                    </a:camera>
                    <a:lightRig rig="twoPt" dir="t">
                      <a:rot lat="0" lon="0" rev="0"/>
                    </a:lightRig>
                  </a:scene3d>
                  <a:sp3d extrusionH="1397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4" name="Straight Connector 363">
                    <a:extLst>
                      <a:ext uri="{FF2B5EF4-FFF2-40B4-BE49-F238E27FC236}">
                        <a16:creationId xmlns:a16="http://schemas.microsoft.com/office/drawing/2014/main" id="{615E0ACD-FFD0-42AF-82FC-90C27A835F4B}"/>
                      </a:ext>
                    </a:extLst>
                  </p:cNvPr>
                  <p:cNvCxnSpPr>
                    <a:cxnSpLocks/>
                  </p:cNvCxnSpPr>
                  <p:nvPr/>
                </p:nvCxnSpPr>
                <p:spPr>
                  <a:xfrm>
                    <a:off x="3706700" y="1526787"/>
                    <a:ext cx="1904359" cy="51259"/>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FB20DBC9-2FA9-4FC0-BF3E-B1B49F98F705}"/>
                      </a:ext>
                    </a:extLst>
                  </p:cNvPr>
                  <p:cNvCxnSpPr>
                    <a:cxnSpLocks/>
                  </p:cNvCxnSpPr>
                  <p:nvPr/>
                </p:nvCxnSpPr>
                <p:spPr>
                  <a:xfrm>
                    <a:off x="5629196" y="1587528"/>
                    <a:ext cx="0" cy="1919994"/>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cxnSp>
              <p:nvCxnSpPr>
                <p:cNvPr id="399" name="Straight Connector 398">
                  <a:extLst>
                    <a:ext uri="{FF2B5EF4-FFF2-40B4-BE49-F238E27FC236}">
                      <a16:creationId xmlns:a16="http://schemas.microsoft.com/office/drawing/2014/main" id="{2911C1B5-F3AB-4403-8E61-C1FE74B75270}"/>
                    </a:ext>
                  </a:extLst>
                </p:cNvPr>
                <p:cNvCxnSpPr>
                  <a:cxnSpLocks/>
                </p:cNvCxnSpPr>
                <p:nvPr/>
              </p:nvCxnSpPr>
              <p:spPr>
                <a:xfrm>
                  <a:off x="8350123" y="3618378"/>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DB69B1DE-7519-4F4F-A139-718F4D7253C0}"/>
                    </a:ext>
                  </a:extLst>
                </p:cNvPr>
                <p:cNvCxnSpPr>
                  <a:cxnSpLocks/>
                </p:cNvCxnSpPr>
                <p:nvPr/>
              </p:nvCxnSpPr>
              <p:spPr>
                <a:xfrm>
                  <a:off x="9482962" y="3671503"/>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63E2E35-E168-4434-9C45-6488EC27CD0B}"/>
                    </a:ext>
                  </a:extLst>
                </p:cNvPr>
                <p:cNvCxnSpPr>
                  <a:cxnSpLocks/>
                </p:cNvCxnSpPr>
                <p:nvPr/>
              </p:nvCxnSpPr>
              <p:spPr>
                <a:xfrm>
                  <a:off x="8413621" y="3559111"/>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A3898209-E490-4CCA-B61E-56489FB28862}"/>
                    </a:ext>
                  </a:extLst>
                </p:cNvPr>
                <p:cNvCxnSpPr>
                  <a:cxnSpLocks/>
                </p:cNvCxnSpPr>
                <p:nvPr/>
              </p:nvCxnSpPr>
              <p:spPr>
                <a:xfrm>
                  <a:off x="9542227" y="3603770"/>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sp>
            <p:nvSpPr>
              <p:cNvPr id="403" name="Rectangle 402">
                <a:extLst>
                  <a:ext uri="{FF2B5EF4-FFF2-40B4-BE49-F238E27FC236}">
                    <a16:creationId xmlns:a16="http://schemas.microsoft.com/office/drawing/2014/main" id="{47628674-B231-428D-9FB1-193CF5D53D89}"/>
                  </a:ext>
                </a:extLst>
              </p:cNvPr>
              <p:cNvSpPr/>
              <p:nvPr/>
            </p:nvSpPr>
            <p:spPr>
              <a:xfrm>
                <a:off x="8309009" y="3758868"/>
                <a:ext cx="150738" cy="176256"/>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52" name="Group 451">
              <a:extLst>
                <a:ext uri="{FF2B5EF4-FFF2-40B4-BE49-F238E27FC236}">
                  <a16:creationId xmlns:a16="http://schemas.microsoft.com/office/drawing/2014/main" id="{B6DACECF-B47F-436B-8FB8-78309AE496E3}"/>
                </a:ext>
              </a:extLst>
            </p:cNvPr>
            <p:cNvGrpSpPr/>
            <p:nvPr/>
          </p:nvGrpSpPr>
          <p:grpSpPr>
            <a:xfrm>
              <a:off x="5343293" y="2207867"/>
              <a:ext cx="3272656" cy="3049696"/>
              <a:chOff x="6014169" y="2397842"/>
              <a:chExt cx="3272656" cy="3049696"/>
            </a:xfrm>
          </p:grpSpPr>
          <p:grpSp>
            <p:nvGrpSpPr>
              <p:cNvPr id="453" name="Group 452">
                <a:extLst>
                  <a:ext uri="{FF2B5EF4-FFF2-40B4-BE49-F238E27FC236}">
                    <a16:creationId xmlns:a16="http://schemas.microsoft.com/office/drawing/2014/main" id="{1F91128B-29FB-4387-8A88-0EEF341BA43A}"/>
                  </a:ext>
                </a:extLst>
              </p:cNvPr>
              <p:cNvGrpSpPr/>
              <p:nvPr/>
            </p:nvGrpSpPr>
            <p:grpSpPr>
              <a:xfrm>
                <a:off x="6014169" y="2397842"/>
                <a:ext cx="3272656" cy="3049696"/>
                <a:chOff x="5971637" y="2397842"/>
                <a:chExt cx="3272656" cy="3049696"/>
              </a:xfrm>
            </p:grpSpPr>
            <p:cxnSp>
              <p:nvCxnSpPr>
                <p:cNvPr id="455" name="Straight Connector 454">
                  <a:extLst>
                    <a:ext uri="{FF2B5EF4-FFF2-40B4-BE49-F238E27FC236}">
                      <a16:creationId xmlns:a16="http://schemas.microsoft.com/office/drawing/2014/main" id="{F9163C83-5D8E-4D62-9303-A5D368AB0D50}"/>
                    </a:ext>
                  </a:extLst>
                </p:cNvPr>
                <p:cNvCxnSpPr>
                  <a:cxnSpLocks/>
                </p:cNvCxnSpPr>
                <p:nvPr/>
              </p:nvCxnSpPr>
              <p:spPr>
                <a:xfrm flipV="1">
                  <a:off x="6060858" y="2397842"/>
                  <a:ext cx="3084016" cy="30496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960F0590-9F97-47E3-B1AE-10E7C9993DAB}"/>
                    </a:ext>
                  </a:extLst>
                </p:cNvPr>
                <p:cNvCxnSpPr>
                  <a:cxnSpLocks/>
                </p:cNvCxnSpPr>
                <p:nvPr/>
              </p:nvCxnSpPr>
              <p:spPr>
                <a:xfrm flipH="1">
                  <a:off x="9045506" y="2401034"/>
                  <a:ext cx="19878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9C22172C-98D8-426A-BC18-0DD2E83E4FD9}"/>
                    </a:ext>
                  </a:extLst>
                </p:cNvPr>
                <p:cNvCxnSpPr>
                  <a:cxnSpLocks/>
                </p:cNvCxnSpPr>
                <p:nvPr/>
              </p:nvCxnSpPr>
              <p:spPr>
                <a:xfrm flipH="1">
                  <a:off x="5971637" y="5438781"/>
                  <a:ext cx="19878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4" name="Rectangle 453">
                <a:extLst>
                  <a:ext uri="{FF2B5EF4-FFF2-40B4-BE49-F238E27FC236}">
                    <a16:creationId xmlns:a16="http://schemas.microsoft.com/office/drawing/2014/main" id="{714DBEF1-2C96-4FF2-BC48-F521181BAB56}"/>
                  </a:ext>
                </a:extLst>
              </p:cNvPr>
              <p:cNvSpPr/>
              <p:nvPr/>
            </p:nvSpPr>
            <p:spPr>
              <a:xfrm>
                <a:off x="7265800" y="4302440"/>
                <a:ext cx="1075936" cy="369332"/>
              </a:xfrm>
              <a:prstGeom prst="rect">
                <a:avLst/>
              </a:prstGeom>
            </p:spPr>
            <p:txBody>
              <a:bodyPr wrap="none">
                <a:spAutoFit/>
              </a:bodyPr>
              <a:lstStyle/>
              <a:p>
                <a:r>
                  <a:rPr lang="en-US" dirty="0">
                    <a:latin typeface="Karla" pitchFamily="2" charset="0"/>
                  </a:rPr>
                  <a:t>16 filters</a:t>
                </a:r>
                <a:endParaRPr lang="en-US" dirty="0"/>
              </a:p>
            </p:txBody>
          </p:sp>
        </p:grpSp>
      </p:grpSp>
      <p:sp>
        <p:nvSpPr>
          <p:cNvPr id="89" name="Rectangle 88">
            <a:extLst>
              <a:ext uri="{FF2B5EF4-FFF2-40B4-BE49-F238E27FC236}">
                <a16:creationId xmlns:a16="http://schemas.microsoft.com/office/drawing/2014/main" id="{C0DFAC2A-066C-45F5-9183-928E654B54D7}"/>
              </a:ext>
            </a:extLst>
          </p:cNvPr>
          <p:cNvSpPr/>
          <p:nvPr/>
        </p:nvSpPr>
        <p:spPr>
          <a:xfrm>
            <a:off x="1160636" y="2836500"/>
            <a:ext cx="252975" cy="295802"/>
          </a:xfrm>
          <a:prstGeom prst="rect">
            <a:avLst/>
          </a:prstGeom>
          <a:solidFill>
            <a:srgbClr val="FF0000"/>
          </a:solidFill>
          <a:ln w="63500">
            <a:solidFill>
              <a:srgbClr val="FF0000"/>
            </a:solidFill>
          </a:ln>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61221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2">
            <a:extLst>
              <a:ext uri="{FF2B5EF4-FFF2-40B4-BE49-F238E27FC236}">
                <a16:creationId xmlns:a16="http://schemas.microsoft.com/office/drawing/2014/main" id="{208628D6-704E-4CFC-A8E8-A0979047FFC5}"/>
              </a:ext>
            </a:extLst>
          </p:cNvPr>
          <p:cNvSpPr txBox="1">
            <a:spLocks/>
          </p:cNvSpPr>
          <p:nvPr/>
        </p:nvSpPr>
        <p:spPr>
          <a:xfrm>
            <a:off x="8742814" y="293230"/>
            <a:ext cx="2564864" cy="3802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Fully Connected</a:t>
            </a:r>
          </a:p>
          <a:p>
            <a:pPr marL="0" indent="0" algn="ctr">
              <a:buNone/>
            </a:pPr>
            <a:r>
              <a:rPr lang="en-US" sz="1800" dirty="0">
                <a:latin typeface="Karla" pitchFamily="2" charset="0"/>
              </a:rPr>
              <a:t>(</a:t>
            </a:r>
            <a:r>
              <a:rPr lang="en-US" sz="1800" dirty="0" err="1">
                <a:latin typeface="Karla" pitchFamily="2" charset="0"/>
              </a:rPr>
              <a:t>n_nodes</a:t>
            </a:r>
            <a:r>
              <a:rPr lang="en-US" sz="1800" dirty="0">
                <a:latin typeface="Karla" pitchFamily="2" charset="0"/>
              </a:rPr>
              <a:t>=4)</a:t>
            </a:r>
          </a:p>
          <a:p>
            <a:pPr marL="1200120" lvl="1" indent="-457200">
              <a:buFont typeface="Arial" panose="020B0604020202020204" pitchFamily="34" charset="0"/>
              <a:buChar char="•"/>
            </a:pPr>
            <a:endParaRPr lang="en-US" sz="2000" dirty="0"/>
          </a:p>
        </p:txBody>
      </p:sp>
      <p:sp>
        <p:nvSpPr>
          <p:cNvPr id="106" name="Content Placeholder 2">
            <a:extLst>
              <a:ext uri="{FF2B5EF4-FFF2-40B4-BE49-F238E27FC236}">
                <a16:creationId xmlns:a16="http://schemas.microsoft.com/office/drawing/2014/main" id="{69D3E210-9AAD-45B7-927E-4B461A10845C}"/>
              </a:ext>
            </a:extLst>
          </p:cNvPr>
          <p:cNvSpPr txBox="1">
            <a:spLocks/>
          </p:cNvSpPr>
          <p:nvPr/>
        </p:nvSpPr>
        <p:spPr>
          <a:xfrm>
            <a:off x="176463" y="5518583"/>
            <a:ext cx="6704560" cy="1274977"/>
          </a:xfrm>
          <a:prstGeom prst="rect">
            <a:avLst/>
          </a:prstGeom>
          <a:solidFill>
            <a:srgbClr val="FAF8FA"/>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dirty="0">
                <a:latin typeface="Karla" pitchFamily="2" charset="0"/>
              </a:rPr>
              <a:t>How many parameters … ?</a:t>
            </a:r>
          </a:p>
          <a:p>
            <a:pPr marL="0" indent="0">
              <a:buNone/>
            </a:pPr>
            <a:r>
              <a:rPr lang="en-US" sz="1800" dirty="0">
                <a:latin typeface="Karla" pitchFamily="2" charset="0"/>
              </a:rPr>
              <a:t>input x FC1_nodes + FC2_nodes = total number of params</a:t>
            </a:r>
          </a:p>
          <a:p>
            <a:pPr marL="0" indent="0">
              <a:buNone/>
            </a:pPr>
            <a:r>
              <a:rPr lang="en-US" sz="1800" dirty="0">
                <a:latin typeface="Karla" pitchFamily="2" charset="0"/>
              </a:rPr>
              <a:t>(16x16x16) x </a:t>
            </a:r>
            <a:r>
              <a:rPr lang="en-US" sz="1800" dirty="0" smtClean="0">
                <a:latin typeface="Karla" pitchFamily="2" charset="0"/>
              </a:rPr>
              <a:t>512 + 512 + 512 </a:t>
            </a:r>
            <a:r>
              <a:rPr lang="en-US" sz="1800" dirty="0">
                <a:latin typeface="Karla" pitchFamily="2" charset="0"/>
              </a:rPr>
              <a:t>x </a:t>
            </a:r>
            <a:r>
              <a:rPr lang="en-US" sz="1800" dirty="0" smtClean="0">
                <a:latin typeface="Karla" pitchFamily="2" charset="0"/>
              </a:rPr>
              <a:t>4 + 4 = </a:t>
            </a:r>
            <a:r>
              <a:rPr lang="is-IS" sz="1800" dirty="0" smtClean="0"/>
              <a:t>2,099,716</a:t>
            </a:r>
            <a:endParaRPr lang="en-US" sz="1800" dirty="0">
              <a:latin typeface="Karla" pitchFamily="2" charset="0"/>
            </a:endParaRPr>
          </a:p>
          <a:p>
            <a:pPr marL="0" indent="0" algn="ctr">
              <a:buNone/>
            </a:pPr>
            <a:endParaRPr lang="en-US" sz="1800" dirty="0">
              <a:latin typeface="Karla" pitchFamily="2" charset="0"/>
            </a:endParaRPr>
          </a:p>
          <a:p>
            <a:pPr marL="1200120" lvl="1" indent="-457200">
              <a:buFont typeface="Arial" panose="020B0604020202020204" pitchFamily="34" charset="0"/>
              <a:buChar char="•"/>
            </a:pPr>
            <a:endParaRPr lang="en-US" sz="2000" dirty="0"/>
          </a:p>
        </p:txBody>
      </p:sp>
      <p:grpSp>
        <p:nvGrpSpPr>
          <p:cNvPr id="18" name="Group 17">
            <a:extLst>
              <a:ext uri="{FF2B5EF4-FFF2-40B4-BE49-F238E27FC236}">
                <a16:creationId xmlns:a16="http://schemas.microsoft.com/office/drawing/2014/main" id="{1A849A4B-3DCA-4DE8-8E02-24D48F4EFF56}"/>
              </a:ext>
            </a:extLst>
          </p:cNvPr>
          <p:cNvGrpSpPr/>
          <p:nvPr/>
        </p:nvGrpSpPr>
        <p:grpSpPr>
          <a:xfrm>
            <a:off x="763929" y="284521"/>
            <a:ext cx="7692192" cy="484449"/>
            <a:chOff x="397440" y="681722"/>
            <a:chExt cx="7692192" cy="484449"/>
          </a:xfrm>
        </p:grpSpPr>
        <p:sp>
          <p:nvSpPr>
            <p:cNvPr id="111" name="Content Placeholder 2">
              <a:extLst>
                <a:ext uri="{FF2B5EF4-FFF2-40B4-BE49-F238E27FC236}">
                  <a16:creationId xmlns:a16="http://schemas.microsoft.com/office/drawing/2014/main" id="{FBEF456E-C549-449E-B0CE-510349159DBB}"/>
                </a:ext>
              </a:extLst>
            </p:cNvPr>
            <p:cNvSpPr txBox="1">
              <a:spLocks/>
            </p:cNvSpPr>
            <p:nvPr/>
          </p:nvSpPr>
          <p:spPr>
            <a:xfrm>
              <a:off x="397440" y="681722"/>
              <a:ext cx="1964749"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Input</a:t>
              </a:r>
            </a:p>
            <a:p>
              <a:pPr marL="0" indent="0" algn="ctr">
                <a:buNone/>
              </a:pPr>
              <a:r>
                <a:rPr lang="en-US" sz="1800" dirty="0">
                  <a:latin typeface="Karla" pitchFamily="2" charset="0"/>
                </a:rPr>
                <a:t>(size=16X16,</a:t>
              </a:r>
            </a:p>
            <a:p>
              <a:pPr marL="0" indent="0" algn="ctr">
                <a:buNone/>
              </a:pPr>
              <a:r>
                <a:rPr lang="en-US" sz="1800" dirty="0">
                  <a:latin typeface="Karla" pitchFamily="2" charset="0"/>
                </a:rPr>
                <a:t>channels=16)</a:t>
              </a:r>
            </a:p>
            <a:p>
              <a:pPr marL="1200120" lvl="1" indent="-457200">
                <a:buFont typeface="Arial" panose="020B0604020202020204" pitchFamily="34" charset="0"/>
                <a:buChar char="•"/>
              </a:pPr>
              <a:endParaRPr lang="en-US" sz="2000" dirty="0"/>
            </a:p>
          </p:txBody>
        </p:sp>
        <p:sp>
          <p:nvSpPr>
            <p:cNvPr id="113" name="Content Placeholder 2">
              <a:extLst>
                <a:ext uri="{FF2B5EF4-FFF2-40B4-BE49-F238E27FC236}">
                  <a16:creationId xmlns:a16="http://schemas.microsoft.com/office/drawing/2014/main" id="{12E6FDCB-FBF3-4FCC-95CD-EA79A8409F48}"/>
                </a:ext>
              </a:extLst>
            </p:cNvPr>
            <p:cNvSpPr txBox="1">
              <a:spLocks/>
            </p:cNvSpPr>
            <p:nvPr/>
          </p:nvSpPr>
          <p:spPr>
            <a:xfrm>
              <a:off x="5524768" y="690082"/>
              <a:ext cx="2564864" cy="3802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Fully Connected</a:t>
              </a:r>
            </a:p>
            <a:p>
              <a:pPr marL="0" indent="0" algn="ctr">
                <a:buNone/>
              </a:pPr>
              <a:r>
                <a:rPr lang="en-US" sz="1800" dirty="0">
                  <a:latin typeface="Karla" pitchFamily="2" charset="0"/>
                </a:rPr>
                <a:t>(</a:t>
              </a:r>
              <a:r>
                <a:rPr lang="en-US" sz="1800" dirty="0" err="1">
                  <a:latin typeface="Karla" pitchFamily="2" charset="0"/>
                </a:rPr>
                <a:t>n_nodes</a:t>
              </a:r>
              <a:r>
                <a:rPr lang="en-US" sz="1800" dirty="0">
                  <a:latin typeface="Karla" pitchFamily="2" charset="0"/>
                </a:rPr>
                <a:t>=512)</a:t>
              </a:r>
            </a:p>
            <a:p>
              <a:pPr marL="1200120" lvl="1" indent="-457200">
                <a:buFont typeface="Arial" panose="020B0604020202020204" pitchFamily="34" charset="0"/>
                <a:buChar char="•"/>
              </a:pPr>
              <a:endParaRPr lang="en-US" sz="2000" dirty="0"/>
            </a:p>
          </p:txBody>
        </p:sp>
      </p:grpSp>
      <p:grpSp>
        <p:nvGrpSpPr>
          <p:cNvPr id="35" name="Group 34">
            <a:extLst>
              <a:ext uri="{FF2B5EF4-FFF2-40B4-BE49-F238E27FC236}">
                <a16:creationId xmlns:a16="http://schemas.microsoft.com/office/drawing/2014/main" id="{279B323F-706F-40EA-952E-D6CDB4DC1171}"/>
              </a:ext>
            </a:extLst>
          </p:cNvPr>
          <p:cNvGrpSpPr/>
          <p:nvPr/>
        </p:nvGrpSpPr>
        <p:grpSpPr>
          <a:xfrm>
            <a:off x="760406" y="1201420"/>
            <a:ext cx="9625217" cy="4996963"/>
            <a:chOff x="760406" y="1201420"/>
            <a:chExt cx="9625217" cy="4996963"/>
          </a:xfrm>
        </p:grpSpPr>
        <p:grpSp>
          <p:nvGrpSpPr>
            <p:cNvPr id="182" name="Group 181">
              <a:extLst>
                <a:ext uri="{FF2B5EF4-FFF2-40B4-BE49-F238E27FC236}">
                  <a16:creationId xmlns:a16="http://schemas.microsoft.com/office/drawing/2014/main" id="{ACCA66B9-8686-4507-9F9B-B0EE9F30E267}"/>
                </a:ext>
              </a:extLst>
            </p:cNvPr>
            <p:cNvGrpSpPr/>
            <p:nvPr/>
          </p:nvGrpSpPr>
          <p:grpSpPr>
            <a:xfrm rot="10265116">
              <a:off x="7079872" y="1354889"/>
              <a:ext cx="3305751" cy="4661960"/>
              <a:chOff x="4423222" y="-922311"/>
              <a:chExt cx="3305751" cy="4661960"/>
            </a:xfrm>
          </p:grpSpPr>
          <p:cxnSp>
            <p:nvCxnSpPr>
              <p:cNvPr id="183" name="Straight Connector 182">
                <a:extLst>
                  <a:ext uri="{FF2B5EF4-FFF2-40B4-BE49-F238E27FC236}">
                    <a16:creationId xmlns:a16="http://schemas.microsoft.com/office/drawing/2014/main" id="{E00B2C6E-9621-489B-A3C4-7401566FF631}"/>
                  </a:ext>
                </a:extLst>
              </p:cNvPr>
              <p:cNvCxnSpPr>
                <a:cxnSpLocks/>
              </p:cNvCxnSpPr>
              <p:nvPr/>
            </p:nvCxnSpPr>
            <p:spPr>
              <a:xfrm rot="11334884" flipH="1" flipV="1">
                <a:off x="4423222" y="2206785"/>
                <a:ext cx="2946176" cy="15328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7EFA2BB-3B67-437C-A7B8-2092E32FA321}"/>
                  </a:ext>
                </a:extLst>
              </p:cNvPr>
              <p:cNvCxnSpPr>
                <a:cxnSpLocks/>
              </p:cNvCxnSpPr>
              <p:nvPr/>
            </p:nvCxnSpPr>
            <p:spPr>
              <a:xfrm rot="11334884" flipH="1" flipV="1">
                <a:off x="4461869" y="2210774"/>
                <a:ext cx="2950476" cy="92762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9AFEF53-D9AA-4966-B3F2-86CDC7A4B0DF}"/>
                  </a:ext>
                </a:extLst>
              </p:cNvPr>
              <p:cNvCxnSpPr>
                <a:cxnSpLocks/>
              </p:cNvCxnSpPr>
              <p:nvPr/>
            </p:nvCxnSpPr>
            <p:spPr>
              <a:xfrm rot="11334884" flipH="1" flipV="1">
                <a:off x="4510323" y="2221731"/>
                <a:ext cx="2958721" cy="34305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7BCD6A2-F459-4A86-8971-897F0E66CEDD}"/>
                  </a:ext>
                </a:extLst>
              </p:cNvPr>
              <p:cNvCxnSpPr>
                <a:cxnSpLocks/>
              </p:cNvCxnSpPr>
              <p:nvPr/>
            </p:nvCxnSpPr>
            <p:spPr>
              <a:xfrm rot="11334884" flipH="1">
                <a:off x="4564550" y="2006183"/>
                <a:ext cx="2916202" cy="21402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99A896D-8E61-4A3F-8D6E-B5621B117B3C}"/>
                  </a:ext>
                </a:extLst>
              </p:cNvPr>
              <p:cNvCxnSpPr>
                <a:cxnSpLocks/>
                <a:endCxn id="149" idx="7"/>
              </p:cNvCxnSpPr>
              <p:nvPr/>
            </p:nvCxnSpPr>
            <p:spPr>
              <a:xfrm rot="11334884" flipH="1">
                <a:off x="4605800" y="911475"/>
                <a:ext cx="2871234" cy="130665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984CC4F-CB59-40F4-A01F-AC3D0AD5ABA6}"/>
                  </a:ext>
                </a:extLst>
              </p:cNvPr>
              <p:cNvCxnSpPr>
                <a:cxnSpLocks/>
              </p:cNvCxnSpPr>
              <p:nvPr/>
            </p:nvCxnSpPr>
            <p:spPr>
              <a:xfrm rot="11334884" flipH="1">
                <a:off x="4671963" y="245284"/>
                <a:ext cx="2959357" cy="198376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D181E14-3908-4F74-B126-141998592700}"/>
                  </a:ext>
                </a:extLst>
              </p:cNvPr>
              <p:cNvCxnSpPr>
                <a:cxnSpLocks/>
              </p:cNvCxnSpPr>
              <p:nvPr/>
            </p:nvCxnSpPr>
            <p:spPr>
              <a:xfrm rot="11334884" flipH="1">
                <a:off x="4706365" y="-376821"/>
                <a:ext cx="2973140" cy="261252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C2BF9BE-8C27-4DD3-AB16-124961F56951}"/>
                  </a:ext>
                </a:extLst>
              </p:cNvPr>
              <p:cNvCxnSpPr>
                <a:cxnSpLocks/>
              </p:cNvCxnSpPr>
              <p:nvPr/>
            </p:nvCxnSpPr>
            <p:spPr>
              <a:xfrm rot="11334884" flipH="1">
                <a:off x="4786651" y="-922311"/>
                <a:ext cx="2942322" cy="315732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BEC0FF5-2444-4F93-83A0-258F194EF1B4}"/>
                </a:ext>
              </a:extLst>
            </p:cNvPr>
            <p:cNvGrpSpPr/>
            <p:nvPr/>
          </p:nvGrpSpPr>
          <p:grpSpPr>
            <a:xfrm>
              <a:off x="4521900" y="1345928"/>
              <a:ext cx="2683114" cy="4689993"/>
              <a:chOff x="4521900" y="1345928"/>
              <a:chExt cx="2683114" cy="4689993"/>
            </a:xfrm>
          </p:grpSpPr>
          <p:cxnSp>
            <p:nvCxnSpPr>
              <p:cNvPr id="179" name="Straight Connector 178">
                <a:extLst>
                  <a:ext uri="{FF2B5EF4-FFF2-40B4-BE49-F238E27FC236}">
                    <a16:creationId xmlns:a16="http://schemas.microsoft.com/office/drawing/2014/main" id="{C4C2AD3E-44F8-46E6-B802-8591F0035E38}"/>
                  </a:ext>
                </a:extLst>
              </p:cNvPr>
              <p:cNvCxnSpPr>
                <a:cxnSpLocks/>
              </p:cNvCxnSpPr>
              <p:nvPr/>
            </p:nvCxnSpPr>
            <p:spPr>
              <a:xfrm>
                <a:off x="4559787" y="1987767"/>
                <a:ext cx="2610253" cy="404815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FF40C7-B1EC-4661-87BE-4C8954468165}"/>
                  </a:ext>
                </a:extLst>
              </p:cNvPr>
              <p:cNvCxnSpPr>
                <a:cxnSpLocks/>
              </p:cNvCxnSpPr>
              <p:nvPr/>
            </p:nvCxnSpPr>
            <p:spPr>
              <a:xfrm>
                <a:off x="4551564" y="1987767"/>
                <a:ext cx="2643262" cy="347631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A61C01A-9D4A-4F52-915F-267C8055496D}"/>
                  </a:ext>
                </a:extLst>
              </p:cNvPr>
              <p:cNvCxnSpPr>
                <a:cxnSpLocks/>
              </p:cNvCxnSpPr>
              <p:nvPr/>
            </p:nvCxnSpPr>
            <p:spPr>
              <a:xfrm>
                <a:off x="4554774" y="1994556"/>
                <a:ext cx="2625612" cy="2864333"/>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4EA07DA-8149-4BF7-A70F-7664C0381F6E}"/>
                  </a:ext>
                </a:extLst>
              </p:cNvPr>
              <p:cNvCxnSpPr>
                <a:cxnSpLocks/>
              </p:cNvCxnSpPr>
              <p:nvPr/>
            </p:nvCxnSpPr>
            <p:spPr>
              <a:xfrm>
                <a:off x="4565582" y="1992962"/>
                <a:ext cx="2620599" cy="226956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2AA844C-4578-425C-84E8-0D0768E9B3F7}"/>
                  </a:ext>
                </a:extLst>
              </p:cNvPr>
              <p:cNvCxnSpPr>
                <a:cxnSpLocks/>
              </p:cNvCxnSpPr>
              <p:nvPr/>
            </p:nvCxnSpPr>
            <p:spPr>
              <a:xfrm>
                <a:off x="4521900" y="1987767"/>
                <a:ext cx="2675444" cy="112488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2194B9E-22B6-4F94-B564-CE0850D5AB4F}"/>
                  </a:ext>
                </a:extLst>
              </p:cNvPr>
              <p:cNvCxnSpPr>
                <a:cxnSpLocks/>
              </p:cNvCxnSpPr>
              <p:nvPr/>
            </p:nvCxnSpPr>
            <p:spPr>
              <a:xfrm>
                <a:off x="4536132" y="1987767"/>
                <a:ext cx="2637557" cy="54048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2FB7D33-57C7-4600-8D70-3A0809BD151E}"/>
                  </a:ext>
                </a:extLst>
              </p:cNvPr>
              <p:cNvCxnSpPr>
                <a:cxnSpLocks/>
              </p:cNvCxnSpPr>
              <p:nvPr/>
            </p:nvCxnSpPr>
            <p:spPr>
              <a:xfrm flipV="1">
                <a:off x="4521900" y="1949889"/>
                <a:ext cx="2659459" cy="39675"/>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F6ADD1-A072-4C61-A14D-947581E691F6}"/>
                  </a:ext>
                </a:extLst>
              </p:cNvPr>
              <p:cNvCxnSpPr/>
              <p:nvPr/>
            </p:nvCxnSpPr>
            <p:spPr>
              <a:xfrm flipV="1">
                <a:off x="4559787" y="1345928"/>
                <a:ext cx="2645227" cy="64204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68F5090-A116-4195-B8D3-21EC622851FD}"/>
                </a:ext>
              </a:extLst>
            </p:cNvPr>
            <p:cNvGrpSpPr/>
            <p:nvPr/>
          </p:nvGrpSpPr>
          <p:grpSpPr>
            <a:xfrm>
              <a:off x="760406" y="2558481"/>
              <a:ext cx="2093377" cy="2077856"/>
              <a:chOff x="8275207" y="2762556"/>
              <a:chExt cx="2093377" cy="2077856"/>
            </a:xfrm>
          </p:grpSpPr>
          <p:grpSp>
            <p:nvGrpSpPr>
              <p:cNvPr id="85" name="Group 84">
                <a:extLst>
                  <a:ext uri="{FF2B5EF4-FFF2-40B4-BE49-F238E27FC236}">
                    <a16:creationId xmlns:a16="http://schemas.microsoft.com/office/drawing/2014/main" id="{C5293981-0438-40F3-916A-21EDA2C0AE70}"/>
                  </a:ext>
                </a:extLst>
              </p:cNvPr>
              <p:cNvGrpSpPr/>
              <p:nvPr/>
            </p:nvGrpSpPr>
            <p:grpSpPr>
              <a:xfrm>
                <a:off x="9033832" y="2762556"/>
                <a:ext cx="1334752" cy="1336335"/>
                <a:chOff x="8275207" y="3504077"/>
                <a:chExt cx="1334752" cy="1336335"/>
              </a:xfrm>
            </p:grpSpPr>
            <p:grpSp>
              <p:nvGrpSpPr>
                <p:cNvPr id="120" name="Group 119">
                  <a:extLst>
                    <a:ext uri="{FF2B5EF4-FFF2-40B4-BE49-F238E27FC236}">
                      <a16:creationId xmlns:a16="http://schemas.microsoft.com/office/drawing/2014/main" id="{9E181502-1EB6-4259-B3D3-2D4CEE2AE2C9}"/>
                    </a:ext>
                  </a:extLst>
                </p:cNvPr>
                <p:cNvGrpSpPr/>
                <p:nvPr/>
              </p:nvGrpSpPr>
              <p:grpSpPr>
                <a:xfrm>
                  <a:off x="8275207" y="3504077"/>
                  <a:ext cx="1334752" cy="1336335"/>
                  <a:chOff x="3389152" y="1526787"/>
                  <a:chExt cx="2240044" cy="2242701"/>
                </a:xfrm>
              </p:grpSpPr>
              <p:sp>
                <p:nvSpPr>
                  <p:cNvPr id="125" name="Rectangle 124">
                    <a:extLst>
                      <a:ext uri="{FF2B5EF4-FFF2-40B4-BE49-F238E27FC236}">
                        <a16:creationId xmlns:a16="http://schemas.microsoft.com/office/drawing/2014/main" id="{D72594E2-A556-43A0-8320-3BE0059C7A45}"/>
                      </a:ext>
                    </a:extLst>
                  </p:cNvPr>
                  <p:cNvSpPr/>
                  <p:nvPr/>
                </p:nvSpPr>
                <p:spPr>
                  <a:xfrm>
                    <a:off x="3389152" y="1863516"/>
                    <a:ext cx="1915399" cy="1905972"/>
                  </a:xfrm>
                  <a:prstGeom prst="rect">
                    <a:avLst/>
                  </a:prstGeom>
                  <a:solidFill>
                    <a:schemeClr val="bg1">
                      <a:lumMod val="65000"/>
                    </a:schemeClr>
                  </a:solidFill>
                  <a:scene3d>
                    <a:camera prst="orthographicFront">
                      <a:rot lat="600000" lon="600000" rev="0"/>
                    </a:camera>
                    <a:lightRig rig="twoPt" dir="t">
                      <a:rot lat="0" lon="0" rev="0"/>
                    </a:lightRig>
                  </a:scene3d>
                  <a:sp3d extrusionH="1397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6" name="Straight Connector 125">
                    <a:extLst>
                      <a:ext uri="{FF2B5EF4-FFF2-40B4-BE49-F238E27FC236}">
                        <a16:creationId xmlns:a16="http://schemas.microsoft.com/office/drawing/2014/main" id="{34DEB3A2-39FC-4CD8-AAEB-46A38E76B51A}"/>
                      </a:ext>
                    </a:extLst>
                  </p:cNvPr>
                  <p:cNvCxnSpPr>
                    <a:cxnSpLocks/>
                  </p:cNvCxnSpPr>
                  <p:nvPr/>
                </p:nvCxnSpPr>
                <p:spPr>
                  <a:xfrm>
                    <a:off x="3706700" y="1526787"/>
                    <a:ext cx="1904359" cy="51259"/>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1408D7F-64E2-4E56-AA3E-1652DF8965C1}"/>
                      </a:ext>
                    </a:extLst>
                  </p:cNvPr>
                  <p:cNvCxnSpPr>
                    <a:cxnSpLocks/>
                  </p:cNvCxnSpPr>
                  <p:nvPr/>
                </p:nvCxnSpPr>
                <p:spPr>
                  <a:xfrm>
                    <a:off x="5629196" y="1587528"/>
                    <a:ext cx="0" cy="1919994"/>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cxnSp>
              <p:nvCxnSpPr>
                <p:cNvPr id="121" name="Straight Connector 120">
                  <a:extLst>
                    <a:ext uri="{FF2B5EF4-FFF2-40B4-BE49-F238E27FC236}">
                      <a16:creationId xmlns:a16="http://schemas.microsoft.com/office/drawing/2014/main" id="{D58E5A85-B849-45C1-B8F2-4D925E694B63}"/>
                    </a:ext>
                  </a:extLst>
                </p:cNvPr>
                <p:cNvCxnSpPr>
                  <a:cxnSpLocks/>
                </p:cNvCxnSpPr>
                <p:nvPr/>
              </p:nvCxnSpPr>
              <p:spPr>
                <a:xfrm>
                  <a:off x="8350123" y="3618378"/>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9404160-3DE1-436C-B93E-E4C694567FE7}"/>
                    </a:ext>
                  </a:extLst>
                </p:cNvPr>
                <p:cNvCxnSpPr>
                  <a:cxnSpLocks/>
                </p:cNvCxnSpPr>
                <p:nvPr/>
              </p:nvCxnSpPr>
              <p:spPr>
                <a:xfrm>
                  <a:off x="9482962" y="3671503"/>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FE4F0C8-394D-4A85-8F96-B92A23DE0689}"/>
                    </a:ext>
                  </a:extLst>
                </p:cNvPr>
                <p:cNvCxnSpPr>
                  <a:cxnSpLocks/>
                </p:cNvCxnSpPr>
                <p:nvPr/>
              </p:nvCxnSpPr>
              <p:spPr>
                <a:xfrm>
                  <a:off x="8413621" y="3559111"/>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74BC4C5-0514-4E61-8CF5-0B11E8A4878B}"/>
                    </a:ext>
                  </a:extLst>
                </p:cNvPr>
                <p:cNvCxnSpPr>
                  <a:cxnSpLocks/>
                </p:cNvCxnSpPr>
                <p:nvPr/>
              </p:nvCxnSpPr>
              <p:spPr>
                <a:xfrm>
                  <a:off x="9542227" y="3603770"/>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6CA387C4-2EC7-4D8B-8946-044E8F8FCF08}"/>
                  </a:ext>
                </a:extLst>
              </p:cNvPr>
              <p:cNvGrpSpPr/>
              <p:nvPr/>
            </p:nvGrpSpPr>
            <p:grpSpPr>
              <a:xfrm>
                <a:off x="8780552" y="3005067"/>
                <a:ext cx="1334752" cy="1336335"/>
                <a:chOff x="8275207" y="3504077"/>
                <a:chExt cx="1334752" cy="1336335"/>
              </a:xfrm>
            </p:grpSpPr>
            <p:grpSp>
              <p:nvGrpSpPr>
                <p:cNvPr id="109" name="Group 108">
                  <a:extLst>
                    <a:ext uri="{FF2B5EF4-FFF2-40B4-BE49-F238E27FC236}">
                      <a16:creationId xmlns:a16="http://schemas.microsoft.com/office/drawing/2014/main" id="{F2E87376-0FCA-4D87-8DF9-A992CE62BD7C}"/>
                    </a:ext>
                  </a:extLst>
                </p:cNvPr>
                <p:cNvGrpSpPr/>
                <p:nvPr/>
              </p:nvGrpSpPr>
              <p:grpSpPr>
                <a:xfrm>
                  <a:off x="8275207" y="3504077"/>
                  <a:ext cx="1334752" cy="1336335"/>
                  <a:chOff x="3389152" y="1526787"/>
                  <a:chExt cx="2240044" cy="2242701"/>
                </a:xfrm>
              </p:grpSpPr>
              <p:sp>
                <p:nvSpPr>
                  <p:cNvPr id="117" name="Rectangle 116">
                    <a:extLst>
                      <a:ext uri="{FF2B5EF4-FFF2-40B4-BE49-F238E27FC236}">
                        <a16:creationId xmlns:a16="http://schemas.microsoft.com/office/drawing/2014/main" id="{F503A03E-B005-4833-8094-1D534EA86B88}"/>
                      </a:ext>
                    </a:extLst>
                  </p:cNvPr>
                  <p:cNvSpPr/>
                  <p:nvPr/>
                </p:nvSpPr>
                <p:spPr>
                  <a:xfrm>
                    <a:off x="3389152" y="1863516"/>
                    <a:ext cx="1915399" cy="1905972"/>
                  </a:xfrm>
                  <a:prstGeom prst="rect">
                    <a:avLst/>
                  </a:prstGeom>
                  <a:solidFill>
                    <a:schemeClr val="bg1">
                      <a:lumMod val="65000"/>
                    </a:schemeClr>
                  </a:solidFill>
                  <a:scene3d>
                    <a:camera prst="orthographicFront">
                      <a:rot lat="600000" lon="600000" rev="0"/>
                    </a:camera>
                    <a:lightRig rig="twoPt" dir="t">
                      <a:rot lat="0" lon="0" rev="0"/>
                    </a:lightRig>
                  </a:scene3d>
                  <a:sp3d extrusionH="1397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39A1FC6-1A51-4871-807D-93EE5AC11049}"/>
                      </a:ext>
                    </a:extLst>
                  </p:cNvPr>
                  <p:cNvCxnSpPr>
                    <a:cxnSpLocks/>
                  </p:cNvCxnSpPr>
                  <p:nvPr/>
                </p:nvCxnSpPr>
                <p:spPr>
                  <a:xfrm>
                    <a:off x="3706700" y="1526787"/>
                    <a:ext cx="1904359" cy="51259"/>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CAC1F19-DEB6-41E0-838A-C98DB817790E}"/>
                      </a:ext>
                    </a:extLst>
                  </p:cNvPr>
                  <p:cNvCxnSpPr>
                    <a:cxnSpLocks/>
                  </p:cNvCxnSpPr>
                  <p:nvPr/>
                </p:nvCxnSpPr>
                <p:spPr>
                  <a:xfrm>
                    <a:off x="5629196" y="1587528"/>
                    <a:ext cx="0" cy="1919994"/>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A28BC766-C081-486F-9893-63774F79787A}"/>
                    </a:ext>
                  </a:extLst>
                </p:cNvPr>
                <p:cNvCxnSpPr>
                  <a:cxnSpLocks/>
                </p:cNvCxnSpPr>
                <p:nvPr/>
              </p:nvCxnSpPr>
              <p:spPr>
                <a:xfrm>
                  <a:off x="8350123" y="3618378"/>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C64FE30-9E7C-44C4-97F4-D79C13571549}"/>
                    </a:ext>
                  </a:extLst>
                </p:cNvPr>
                <p:cNvCxnSpPr>
                  <a:cxnSpLocks/>
                </p:cNvCxnSpPr>
                <p:nvPr/>
              </p:nvCxnSpPr>
              <p:spPr>
                <a:xfrm>
                  <a:off x="9482962" y="3671503"/>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F3F4AFA-C1A6-4D42-B143-269007C1ABCD}"/>
                    </a:ext>
                  </a:extLst>
                </p:cNvPr>
                <p:cNvCxnSpPr>
                  <a:cxnSpLocks/>
                </p:cNvCxnSpPr>
                <p:nvPr/>
              </p:nvCxnSpPr>
              <p:spPr>
                <a:xfrm>
                  <a:off x="8413621" y="3559111"/>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DF74631-1FCC-466B-8746-0D855EB9D8B9}"/>
                    </a:ext>
                  </a:extLst>
                </p:cNvPr>
                <p:cNvCxnSpPr>
                  <a:cxnSpLocks/>
                </p:cNvCxnSpPr>
                <p:nvPr/>
              </p:nvCxnSpPr>
              <p:spPr>
                <a:xfrm>
                  <a:off x="9542227" y="3603770"/>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8192981B-F24B-4EA7-A235-8426A7384E4D}"/>
                  </a:ext>
                </a:extLst>
              </p:cNvPr>
              <p:cNvGrpSpPr/>
              <p:nvPr/>
            </p:nvGrpSpPr>
            <p:grpSpPr>
              <a:xfrm>
                <a:off x="8526530" y="3256465"/>
                <a:ext cx="1334752" cy="1336335"/>
                <a:chOff x="8275207" y="3504077"/>
                <a:chExt cx="1334752" cy="1336335"/>
              </a:xfrm>
            </p:grpSpPr>
            <p:grpSp>
              <p:nvGrpSpPr>
                <p:cNvPr id="100" name="Group 99">
                  <a:extLst>
                    <a:ext uri="{FF2B5EF4-FFF2-40B4-BE49-F238E27FC236}">
                      <a16:creationId xmlns:a16="http://schemas.microsoft.com/office/drawing/2014/main" id="{43A71AC5-F3B9-4E1B-8D44-A69BAE6DB4CA}"/>
                    </a:ext>
                  </a:extLst>
                </p:cNvPr>
                <p:cNvGrpSpPr/>
                <p:nvPr/>
              </p:nvGrpSpPr>
              <p:grpSpPr>
                <a:xfrm>
                  <a:off x="8275207" y="3504077"/>
                  <a:ext cx="1334752" cy="1336335"/>
                  <a:chOff x="3389152" y="1526787"/>
                  <a:chExt cx="2240044" cy="2242701"/>
                </a:xfrm>
              </p:grpSpPr>
              <p:sp>
                <p:nvSpPr>
                  <p:cNvPr id="105" name="Rectangle 104">
                    <a:extLst>
                      <a:ext uri="{FF2B5EF4-FFF2-40B4-BE49-F238E27FC236}">
                        <a16:creationId xmlns:a16="http://schemas.microsoft.com/office/drawing/2014/main" id="{AB16742C-E742-4849-8AB4-019BAD8EB87C}"/>
                      </a:ext>
                    </a:extLst>
                  </p:cNvPr>
                  <p:cNvSpPr/>
                  <p:nvPr/>
                </p:nvSpPr>
                <p:spPr>
                  <a:xfrm>
                    <a:off x="3389152" y="1863516"/>
                    <a:ext cx="1915399" cy="1905972"/>
                  </a:xfrm>
                  <a:prstGeom prst="rect">
                    <a:avLst/>
                  </a:prstGeom>
                  <a:solidFill>
                    <a:schemeClr val="bg1">
                      <a:lumMod val="65000"/>
                    </a:schemeClr>
                  </a:solidFill>
                  <a:scene3d>
                    <a:camera prst="orthographicFront">
                      <a:rot lat="600000" lon="600000" rev="0"/>
                    </a:camera>
                    <a:lightRig rig="twoPt" dir="t">
                      <a:rot lat="0" lon="0" rev="0"/>
                    </a:lightRig>
                  </a:scene3d>
                  <a:sp3d extrusionH="1397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7" name="Straight Connector 106">
                    <a:extLst>
                      <a:ext uri="{FF2B5EF4-FFF2-40B4-BE49-F238E27FC236}">
                        <a16:creationId xmlns:a16="http://schemas.microsoft.com/office/drawing/2014/main" id="{64C5F165-2564-4721-BBEF-726821CBAE5B}"/>
                      </a:ext>
                    </a:extLst>
                  </p:cNvPr>
                  <p:cNvCxnSpPr>
                    <a:cxnSpLocks/>
                  </p:cNvCxnSpPr>
                  <p:nvPr/>
                </p:nvCxnSpPr>
                <p:spPr>
                  <a:xfrm>
                    <a:off x="3706700" y="1526787"/>
                    <a:ext cx="1904359" cy="51259"/>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D7E9C11-8DD5-42B8-9A67-219E1DB646ED}"/>
                      </a:ext>
                    </a:extLst>
                  </p:cNvPr>
                  <p:cNvCxnSpPr>
                    <a:cxnSpLocks/>
                  </p:cNvCxnSpPr>
                  <p:nvPr/>
                </p:nvCxnSpPr>
                <p:spPr>
                  <a:xfrm>
                    <a:off x="5629196" y="1587528"/>
                    <a:ext cx="0" cy="1919994"/>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cxnSp>
              <p:nvCxnSpPr>
                <p:cNvPr id="101" name="Straight Connector 100">
                  <a:extLst>
                    <a:ext uri="{FF2B5EF4-FFF2-40B4-BE49-F238E27FC236}">
                      <a16:creationId xmlns:a16="http://schemas.microsoft.com/office/drawing/2014/main" id="{B349072F-CE9A-433C-B904-B9035D3A69B1}"/>
                    </a:ext>
                  </a:extLst>
                </p:cNvPr>
                <p:cNvCxnSpPr>
                  <a:cxnSpLocks/>
                </p:cNvCxnSpPr>
                <p:nvPr/>
              </p:nvCxnSpPr>
              <p:spPr>
                <a:xfrm>
                  <a:off x="8350123" y="3618378"/>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A10819A-79E6-4492-B2F2-E4260F467596}"/>
                    </a:ext>
                  </a:extLst>
                </p:cNvPr>
                <p:cNvCxnSpPr>
                  <a:cxnSpLocks/>
                </p:cNvCxnSpPr>
                <p:nvPr/>
              </p:nvCxnSpPr>
              <p:spPr>
                <a:xfrm>
                  <a:off x="9482962" y="3671503"/>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259EF7D-BA20-4FBD-80CC-6D0F45E31A83}"/>
                    </a:ext>
                  </a:extLst>
                </p:cNvPr>
                <p:cNvCxnSpPr>
                  <a:cxnSpLocks/>
                </p:cNvCxnSpPr>
                <p:nvPr/>
              </p:nvCxnSpPr>
              <p:spPr>
                <a:xfrm>
                  <a:off x="8413621" y="3559111"/>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425675E-2C96-48D0-A02C-7255C0373F16}"/>
                    </a:ext>
                  </a:extLst>
                </p:cNvPr>
                <p:cNvCxnSpPr>
                  <a:cxnSpLocks/>
                </p:cNvCxnSpPr>
                <p:nvPr/>
              </p:nvCxnSpPr>
              <p:spPr>
                <a:xfrm>
                  <a:off x="9542227" y="3603770"/>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F83FD81-8373-4E59-AD06-0AB8D4C113E2}"/>
                  </a:ext>
                </a:extLst>
              </p:cNvPr>
              <p:cNvGrpSpPr/>
              <p:nvPr/>
            </p:nvGrpSpPr>
            <p:grpSpPr>
              <a:xfrm>
                <a:off x="8275207" y="3504077"/>
                <a:ext cx="1334752" cy="1336335"/>
                <a:chOff x="8275207" y="3504077"/>
                <a:chExt cx="1334752" cy="1336335"/>
              </a:xfrm>
            </p:grpSpPr>
            <p:grpSp>
              <p:nvGrpSpPr>
                <p:cNvPr id="90" name="Group 89">
                  <a:extLst>
                    <a:ext uri="{FF2B5EF4-FFF2-40B4-BE49-F238E27FC236}">
                      <a16:creationId xmlns:a16="http://schemas.microsoft.com/office/drawing/2014/main" id="{F49D2C43-E0ED-4B7C-AFFD-B70C8310047B}"/>
                    </a:ext>
                  </a:extLst>
                </p:cNvPr>
                <p:cNvGrpSpPr/>
                <p:nvPr/>
              </p:nvGrpSpPr>
              <p:grpSpPr>
                <a:xfrm>
                  <a:off x="8275207" y="3504077"/>
                  <a:ext cx="1334752" cy="1336335"/>
                  <a:chOff x="3389152" y="1526787"/>
                  <a:chExt cx="2240044" cy="2242701"/>
                </a:xfrm>
              </p:grpSpPr>
              <p:sp>
                <p:nvSpPr>
                  <p:cNvPr id="97" name="Rectangle 96">
                    <a:extLst>
                      <a:ext uri="{FF2B5EF4-FFF2-40B4-BE49-F238E27FC236}">
                        <a16:creationId xmlns:a16="http://schemas.microsoft.com/office/drawing/2014/main" id="{588AA046-38F2-4435-B733-85B329B25DBB}"/>
                      </a:ext>
                    </a:extLst>
                  </p:cNvPr>
                  <p:cNvSpPr/>
                  <p:nvPr/>
                </p:nvSpPr>
                <p:spPr>
                  <a:xfrm>
                    <a:off x="3389152" y="1863516"/>
                    <a:ext cx="1915399" cy="1905972"/>
                  </a:xfrm>
                  <a:prstGeom prst="rect">
                    <a:avLst/>
                  </a:prstGeom>
                  <a:solidFill>
                    <a:schemeClr val="bg1">
                      <a:lumMod val="65000"/>
                    </a:schemeClr>
                  </a:solidFill>
                  <a:scene3d>
                    <a:camera prst="orthographicFront">
                      <a:rot lat="600000" lon="600000" rev="0"/>
                    </a:camera>
                    <a:lightRig rig="twoPt" dir="t">
                      <a:rot lat="0" lon="0" rev="0"/>
                    </a:lightRig>
                  </a:scene3d>
                  <a:sp3d extrusionH="1397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8" name="Straight Connector 97">
                    <a:extLst>
                      <a:ext uri="{FF2B5EF4-FFF2-40B4-BE49-F238E27FC236}">
                        <a16:creationId xmlns:a16="http://schemas.microsoft.com/office/drawing/2014/main" id="{13DFC044-1E9E-4DDD-8B4A-EA6EC8E9C13B}"/>
                      </a:ext>
                    </a:extLst>
                  </p:cNvPr>
                  <p:cNvCxnSpPr>
                    <a:cxnSpLocks/>
                  </p:cNvCxnSpPr>
                  <p:nvPr/>
                </p:nvCxnSpPr>
                <p:spPr>
                  <a:xfrm>
                    <a:off x="3706700" y="1526787"/>
                    <a:ext cx="1904359" cy="51259"/>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BBB1BC8-C98E-471B-8467-4135A65D1C98}"/>
                      </a:ext>
                    </a:extLst>
                  </p:cNvPr>
                  <p:cNvCxnSpPr>
                    <a:cxnSpLocks/>
                  </p:cNvCxnSpPr>
                  <p:nvPr/>
                </p:nvCxnSpPr>
                <p:spPr>
                  <a:xfrm>
                    <a:off x="5629196" y="1587528"/>
                    <a:ext cx="0" cy="1919994"/>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cxnSp>
              <p:nvCxnSpPr>
                <p:cNvPr id="91" name="Straight Connector 90">
                  <a:extLst>
                    <a:ext uri="{FF2B5EF4-FFF2-40B4-BE49-F238E27FC236}">
                      <a16:creationId xmlns:a16="http://schemas.microsoft.com/office/drawing/2014/main" id="{7002A8F4-0CE1-46EB-874E-F0A96AB2E8FD}"/>
                    </a:ext>
                  </a:extLst>
                </p:cNvPr>
                <p:cNvCxnSpPr>
                  <a:cxnSpLocks/>
                </p:cNvCxnSpPr>
                <p:nvPr/>
              </p:nvCxnSpPr>
              <p:spPr>
                <a:xfrm>
                  <a:off x="8350123" y="3618378"/>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DEB7DFD-CE5C-4157-96DE-62EE5211E119}"/>
                    </a:ext>
                  </a:extLst>
                </p:cNvPr>
                <p:cNvCxnSpPr>
                  <a:cxnSpLocks/>
                </p:cNvCxnSpPr>
                <p:nvPr/>
              </p:nvCxnSpPr>
              <p:spPr>
                <a:xfrm>
                  <a:off x="9482962" y="3671503"/>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F6E68A2-1595-4BB3-9420-3FFE65420EA2}"/>
                    </a:ext>
                  </a:extLst>
                </p:cNvPr>
                <p:cNvCxnSpPr>
                  <a:cxnSpLocks/>
                </p:cNvCxnSpPr>
                <p:nvPr/>
              </p:nvCxnSpPr>
              <p:spPr>
                <a:xfrm>
                  <a:off x="8413621" y="3559111"/>
                  <a:ext cx="1134731" cy="30543"/>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8BF96D6-0B00-4EF6-8813-1F67A15CF8F9}"/>
                    </a:ext>
                  </a:extLst>
                </p:cNvPr>
                <p:cNvCxnSpPr>
                  <a:cxnSpLocks/>
                </p:cNvCxnSpPr>
                <p:nvPr/>
              </p:nvCxnSpPr>
              <p:spPr>
                <a:xfrm>
                  <a:off x="9542227" y="3603770"/>
                  <a:ext cx="0" cy="1144047"/>
                </a:xfrm>
                <a:prstGeom prst="line">
                  <a:avLst/>
                </a:prstGeom>
                <a:ln w="25400">
                  <a:solidFill>
                    <a:schemeClr val="bg1"/>
                  </a:solidFill>
                </a:ln>
                <a:scene3d>
                  <a:camera prst="orthographicFront"/>
                  <a:lightRig rig="threePt" dir="t"/>
                </a:scene3d>
                <a:sp3d extrusionH="5588000"/>
              </p:spPr>
              <p:style>
                <a:lnRef idx="1">
                  <a:schemeClr val="accent1"/>
                </a:lnRef>
                <a:fillRef idx="0">
                  <a:schemeClr val="accent1"/>
                </a:fillRef>
                <a:effectRef idx="0">
                  <a:schemeClr val="accent1"/>
                </a:effectRef>
                <a:fontRef idx="minor">
                  <a:schemeClr val="tx1"/>
                </a:fontRef>
              </p:style>
            </p:cxnSp>
          </p:grpSp>
        </p:grpSp>
        <p:sp>
          <p:nvSpPr>
            <p:cNvPr id="128" name="Rectangle 127">
              <a:extLst>
                <a:ext uri="{FF2B5EF4-FFF2-40B4-BE49-F238E27FC236}">
                  <a16:creationId xmlns:a16="http://schemas.microsoft.com/office/drawing/2014/main" id="{E1C99DD8-F797-48E1-BF17-790E72C96D15}"/>
                </a:ext>
              </a:extLst>
            </p:cNvPr>
            <p:cNvSpPr/>
            <p:nvPr/>
          </p:nvSpPr>
          <p:spPr>
            <a:xfrm>
              <a:off x="4373117" y="2985725"/>
              <a:ext cx="326031" cy="324427"/>
            </a:xfrm>
            <a:prstGeom prst="rect">
              <a:avLst/>
            </a:prstGeom>
            <a:solidFill>
              <a:schemeClr val="bg1">
                <a:lumMod val="65000"/>
              </a:schemeClr>
            </a:solid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FA1C8A48-BF89-4D69-8D86-E8562B8D9666}"/>
                </a:ext>
              </a:extLst>
            </p:cNvPr>
            <p:cNvSpPr/>
            <p:nvPr/>
          </p:nvSpPr>
          <p:spPr>
            <a:xfrm>
              <a:off x="4373117" y="3544022"/>
              <a:ext cx="326031" cy="324427"/>
            </a:xfrm>
            <a:prstGeom prst="rect">
              <a:avLst/>
            </a:prstGeom>
            <a:solidFill>
              <a:schemeClr val="bg1">
                <a:lumMod val="65000"/>
              </a:schemeClr>
            </a:solid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00AD4ADF-FBE8-44F6-9002-510CF40558AE}"/>
                </a:ext>
              </a:extLst>
            </p:cNvPr>
            <p:cNvSpPr/>
            <p:nvPr/>
          </p:nvSpPr>
          <p:spPr>
            <a:xfrm>
              <a:off x="4373117" y="4683059"/>
              <a:ext cx="326031" cy="324427"/>
            </a:xfrm>
            <a:prstGeom prst="rect">
              <a:avLst/>
            </a:prstGeom>
            <a:solidFill>
              <a:schemeClr val="bg1">
                <a:lumMod val="65000"/>
              </a:schemeClr>
            </a:solid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C019EDD0-CD4E-43DC-841F-C420A72F03E2}"/>
                </a:ext>
              </a:extLst>
            </p:cNvPr>
            <p:cNvSpPr/>
            <p:nvPr/>
          </p:nvSpPr>
          <p:spPr>
            <a:xfrm>
              <a:off x="4373117" y="1825757"/>
              <a:ext cx="326031" cy="324427"/>
            </a:xfrm>
            <a:prstGeom prst="rect">
              <a:avLst/>
            </a:prstGeom>
            <a:solidFill>
              <a:schemeClr val="bg1">
                <a:lumMod val="65000"/>
              </a:schemeClr>
            </a:solid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F27ED54F-37FC-4FBD-B247-575BADF0E1B0}"/>
                </a:ext>
              </a:extLst>
            </p:cNvPr>
            <p:cNvSpPr/>
            <p:nvPr/>
          </p:nvSpPr>
          <p:spPr>
            <a:xfrm>
              <a:off x="4373117" y="2393294"/>
              <a:ext cx="326031" cy="324427"/>
            </a:xfrm>
            <a:prstGeom prst="rect">
              <a:avLst/>
            </a:prstGeom>
            <a:solidFill>
              <a:schemeClr val="bg1">
                <a:lumMod val="65000"/>
              </a:schemeClr>
            </a:solid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2A91BB89-17FE-4ADE-996F-45296D77AE9A}"/>
                </a:ext>
              </a:extLst>
            </p:cNvPr>
            <p:cNvGrpSpPr/>
            <p:nvPr/>
          </p:nvGrpSpPr>
          <p:grpSpPr>
            <a:xfrm>
              <a:off x="4524551" y="4085970"/>
              <a:ext cx="73775" cy="356419"/>
              <a:chOff x="4718264" y="3052390"/>
              <a:chExt cx="106078" cy="512478"/>
            </a:xfrm>
          </p:grpSpPr>
          <p:sp>
            <p:nvSpPr>
              <p:cNvPr id="2" name="Oval 1">
                <a:extLst>
                  <a:ext uri="{FF2B5EF4-FFF2-40B4-BE49-F238E27FC236}">
                    <a16:creationId xmlns:a16="http://schemas.microsoft.com/office/drawing/2014/main" id="{AEE72056-5EC9-477B-A30C-5F402FD37AED}"/>
                  </a:ext>
                </a:extLst>
              </p:cNvPr>
              <p:cNvSpPr/>
              <p:nvPr/>
            </p:nvSpPr>
            <p:spPr>
              <a:xfrm>
                <a:off x="4721466" y="3052390"/>
                <a:ext cx="101329" cy="101329"/>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9E172EB-AF0B-4AF8-BE45-6E4B34693F6D}"/>
                  </a:ext>
                </a:extLst>
              </p:cNvPr>
              <p:cNvSpPr/>
              <p:nvPr/>
            </p:nvSpPr>
            <p:spPr>
              <a:xfrm>
                <a:off x="4718264" y="3255590"/>
                <a:ext cx="101329" cy="101329"/>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C9E99809-CEE6-4C20-A5B7-6DD65576D3F1}"/>
                  </a:ext>
                </a:extLst>
              </p:cNvPr>
              <p:cNvSpPr/>
              <p:nvPr/>
            </p:nvSpPr>
            <p:spPr>
              <a:xfrm>
                <a:off x="4723013" y="3463539"/>
                <a:ext cx="101329" cy="101329"/>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1637E79E-D213-4FEC-B103-59B9660B74E4}"/>
                </a:ext>
              </a:extLst>
            </p:cNvPr>
            <p:cNvGrpSpPr/>
            <p:nvPr/>
          </p:nvGrpSpPr>
          <p:grpSpPr>
            <a:xfrm>
              <a:off x="7052615" y="1201420"/>
              <a:ext cx="296908" cy="4996963"/>
              <a:chOff x="5951491" y="1201420"/>
              <a:chExt cx="296908" cy="4996963"/>
            </a:xfrm>
          </p:grpSpPr>
          <p:grpSp>
            <p:nvGrpSpPr>
              <p:cNvPr id="7" name="Group 6">
                <a:extLst>
                  <a:ext uri="{FF2B5EF4-FFF2-40B4-BE49-F238E27FC236}">
                    <a16:creationId xmlns:a16="http://schemas.microsoft.com/office/drawing/2014/main" id="{84DAC095-85B8-45D5-B766-CDCCBB87F1B8}"/>
                  </a:ext>
                </a:extLst>
              </p:cNvPr>
              <p:cNvGrpSpPr/>
              <p:nvPr/>
            </p:nvGrpSpPr>
            <p:grpSpPr>
              <a:xfrm>
                <a:off x="5951491" y="1201420"/>
                <a:ext cx="289017" cy="2061135"/>
                <a:chOff x="5951491" y="1201420"/>
                <a:chExt cx="289017" cy="2061135"/>
              </a:xfrm>
            </p:grpSpPr>
            <p:grpSp>
              <p:nvGrpSpPr>
                <p:cNvPr id="6" name="Group 5">
                  <a:extLst>
                    <a:ext uri="{FF2B5EF4-FFF2-40B4-BE49-F238E27FC236}">
                      <a16:creationId xmlns:a16="http://schemas.microsoft.com/office/drawing/2014/main" id="{889419AE-B369-4CC3-BA19-F02E0A0FC174}"/>
                    </a:ext>
                  </a:extLst>
                </p:cNvPr>
                <p:cNvGrpSpPr/>
                <p:nvPr/>
              </p:nvGrpSpPr>
              <p:grpSpPr>
                <a:xfrm>
                  <a:off x="5951491" y="1201420"/>
                  <a:ext cx="289017" cy="878810"/>
                  <a:chOff x="5951491" y="1201420"/>
                  <a:chExt cx="289017" cy="878810"/>
                </a:xfrm>
              </p:grpSpPr>
              <p:sp>
                <p:nvSpPr>
                  <p:cNvPr id="5" name="Oval 4">
                    <a:extLst>
                      <a:ext uri="{FF2B5EF4-FFF2-40B4-BE49-F238E27FC236}">
                        <a16:creationId xmlns:a16="http://schemas.microsoft.com/office/drawing/2014/main" id="{20B39BD2-5142-4C87-AA32-93970A93AFE6}"/>
                      </a:ext>
                    </a:extLst>
                  </p:cNvPr>
                  <p:cNvSpPr/>
                  <p:nvPr/>
                </p:nvSpPr>
                <p:spPr>
                  <a:xfrm>
                    <a:off x="5951491" y="1201420"/>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AB3ECCA-2B12-43F3-A069-2CE9FD49AF47}"/>
                      </a:ext>
                    </a:extLst>
                  </p:cNvPr>
                  <p:cNvSpPr/>
                  <p:nvPr/>
                </p:nvSpPr>
                <p:spPr>
                  <a:xfrm>
                    <a:off x="5951491" y="1791213"/>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9FD50CEA-61CB-4CA6-B602-34583EA1CBC1}"/>
                    </a:ext>
                  </a:extLst>
                </p:cNvPr>
                <p:cNvGrpSpPr/>
                <p:nvPr/>
              </p:nvGrpSpPr>
              <p:grpSpPr>
                <a:xfrm>
                  <a:off x="5951491" y="2383745"/>
                  <a:ext cx="289017" cy="878810"/>
                  <a:chOff x="5951491" y="1201420"/>
                  <a:chExt cx="289017" cy="878810"/>
                </a:xfrm>
              </p:grpSpPr>
              <p:sp>
                <p:nvSpPr>
                  <p:cNvPr id="142" name="Oval 141">
                    <a:extLst>
                      <a:ext uri="{FF2B5EF4-FFF2-40B4-BE49-F238E27FC236}">
                        <a16:creationId xmlns:a16="http://schemas.microsoft.com/office/drawing/2014/main" id="{6DE1E430-FB52-46CF-9E12-6C4D31D8729C}"/>
                      </a:ext>
                    </a:extLst>
                  </p:cNvPr>
                  <p:cNvSpPr/>
                  <p:nvPr/>
                </p:nvSpPr>
                <p:spPr>
                  <a:xfrm>
                    <a:off x="5951491" y="1201420"/>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F65F16F-F188-4A33-AB6B-B22A80A7A7BD}"/>
                      </a:ext>
                    </a:extLst>
                  </p:cNvPr>
                  <p:cNvSpPr/>
                  <p:nvPr/>
                </p:nvSpPr>
                <p:spPr>
                  <a:xfrm>
                    <a:off x="5951491" y="1791213"/>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Group 143">
                <a:extLst>
                  <a:ext uri="{FF2B5EF4-FFF2-40B4-BE49-F238E27FC236}">
                    <a16:creationId xmlns:a16="http://schemas.microsoft.com/office/drawing/2014/main" id="{C63F1BF1-B437-4EBC-A5C1-1A39772D4675}"/>
                  </a:ext>
                </a:extLst>
              </p:cNvPr>
              <p:cNvGrpSpPr/>
              <p:nvPr/>
            </p:nvGrpSpPr>
            <p:grpSpPr>
              <a:xfrm>
                <a:off x="5959382" y="4137248"/>
                <a:ext cx="289017" cy="2061135"/>
                <a:chOff x="5951491" y="1201420"/>
                <a:chExt cx="289017" cy="2061135"/>
              </a:xfrm>
            </p:grpSpPr>
            <p:grpSp>
              <p:nvGrpSpPr>
                <p:cNvPr id="145" name="Group 144">
                  <a:extLst>
                    <a:ext uri="{FF2B5EF4-FFF2-40B4-BE49-F238E27FC236}">
                      <a16:creationId xmlns:a16="http://schemas.microsoft.com/office/drawing/2014/main" id="{AF2669B8-DF85-4D44-8837-7DDACA1E9A5A}"/>
                    </a:ext>
                  </a:extLst>
                </p:cNvPr>
                <p:cNvGrpSpPr/>
                <p:nvPr/>
              </p:nvGrpSpPr>
              <p:grpSpPr>
                <a:xfrm>
                  <a:off x="5951491" y="1201420"/>
                  <a:ext cx="289017" cy="878810"/>
                  <a:chOff x="5951491" y="1201420"/>
                  <a:chExt cx="289017" cy="878810"/>
                </a:xfrm>
              </p:grpSpPr>
              <p:sp>
                <p:nvSpPr>
                  <p:cNvPr id="149" name="Oval 148">
                    <a:extLst>
                      <a:ext uri="{FF2B5EF4-FFF2-40B4-BE49-F238E27FC236}">
                        <a16:creationId xmlns:a16="http://schemas.microsoft.com/office/drawing/2014/main" id="{E82EBA7B-C312-4F1C-B864-9E30A691B955}"/>
                      </a:ext>
                    </a:extLst>
                  </p:cNvPr>
                  <p:cNvSpPr/>
                  <p:nvPr/>
                </p:nvSpPr>
                <p:spPr>
                  <a:xfrm>
                    <a:off x="5951491" y="1201420"/>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9CA7BE82-E9BA-46C8-A884-F099F267F41B}"/>
                      </a:ext>
                    </a:extLst>
                  </p:cNvPr>
                  <p:cNvSpPr/>
                  <p:nvPr/>
                </p:nvSpPr>
                <p:spPr>
                  <a:xfrm>
                    <a:off x="5951491" y="1791213"/>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A40EE468-6254-4116-99FE-59988E81B371}"/>
                    </a:ext>
                  </a:extLst>
                </p:cNvPr>
                <p:cNvGrpSpPr/>
                <p:nvPr/>
              </p:nvGrpSpPr>
              <p:grpSpPr>
                <a:xfrm>
                  <a:off x="5951491" y="2383745"/>
                  <a:ext cx="289017" cy="878810"/>
                  <a:chOff x="5951491" y="1201420"/>
                  <a:chExt cx="289017" cy="878810"/>
                </a:xfrm>
              </p:grpSpPr>
              <p:sp>
                <p:nvSpPr>
                  <p:cNvPr id="147" name="Oval 146">
                    <a:extLst>
                      <a:ext uri="{FF2B5EF4-FFF2-40B4-BE49-F238E27FC236}">
                        <a16:creationId xmlns:a16="http://schemas.microsoft.com/office/drawing/2014/main" id="{83525E70-7ED8-490D-8BA7-1D8265AAA671}"/>
                      </a:ext>
                    </a:extLst>
                  </p:cNvPr>
                  <p:cNvSpPr/>
                  <p:nvPr/>
                </p:nvSpPr>
                <p:spPr>
                  <a:xfrm>
                    <a:off x="5951491" y="1201420"/>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F9862C43-4160-44DD-997F-E1F1219BB581}"/>
                      </a:ext>
                    </a:extLst>
                  </p:cNvPr>
                  <p:cNvSpPr/>
                  <p:nvPr/>
                </p:nvSpPr>
                <p:spPr>
                  <a:xfrm>
                    <a:off x="5951491" y="1791213"/>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1" name="Group 150">
                <a:extLst>
                  <a:ext uri="{FF2B5EF4-FFF2-40B4-BE49-F238E27FC236}">
                    <a16:creationId xmlns:a16="http://schemas.microsoft.com/office/drawing/2014/main" id="{C40E3161-93B0-49E3-B0EC-ACBD81B61817}"/>
                  </a:ext>
                </a:extLst>
              </p:cNvPr>
              <p:cNvGrpSpPr/>
              <p:nvPr/>
            </p:nvGrpSpPr>
            <p:grpSpPr>
              <a:xfrm>
                <a:off x="6058731" y="3528114"/>
                <a:ext cx="73775" cy="356419"/>
                <a:chOff x="4718264" y="3052390"/>
                <a:chExt cx="106078" cy="512478"/>
              </a:xfrm>
            </p:grpSpPr>
            <p:sp>
              <p:nvSpPr>
                <p:cNvPr id="152" name="Oval 151">
                  <a:extLst>
                    <a:ext uri="{FF2B5EF4-FFF2-40B4-BE49-F238E27FC236}">
                      <a16:creationId xmlns:a16="http://schemas.microsoft.com/office/drawing/2014/main" id="{E841C2C0-6068-49BE-AA51-E7490ECE240D}"/>
                    </a:ext>
                  </a:extLst>
                </p:cNvPr>
                <p:cNvSpPr/>
                <p:nvPr/>
              </p:nvSpPr>
              <p:spPr>
                <a:xfrm>
                  <a:off x="4721466" y="3052390"/>
                  <a:ext cx="101329" cy="101329"/>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02F7311-6AD9-4DD1-9714-8885784A67BA}"/>
                    </a:ext>
                  </a:extLst>
                </p:cNvPr>
                <p:cNvSpPr/>
                <p:nvPr/>
              </p:nvSpPr>
              <p:spPr>
                <a:xfrm>
                  <a:off x="4718264" y="3255590"/>
                  <a:ext cx="101329" cy="101329"/>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2FC87826-70A0-4191-BB6B-5697F4DC6F2B}"/>
                    </a:ext>
                  </a:extLst>
                </p:cNvPr>
                <p:cNvSpPr/>
                <p:nvPr/>
              </p:nvSpPr>
              <p:spPr>
                <a:xfrm>
                  <a:off x="4723013" y="3463539"/>
                  <a:ext cx="101329" cy="101329"/>
                </a:xfrm>
                <a:prstGeom prst="ellipse">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55" name="Group 154">
              <a:extLst>
                <a:ext uri="{FF2B5EF4-FFF2-40B4-BE49-F238E27FC236}">
                  <a16:creationId xmlns:a16="http://schemas.microsoft.com/office/drawing/2014/main" id="{116B9A87-1DA5-46C2-A589-742B9E8E9792}"/>
                </a:ext>
              </a:extLst>
            </p:cNvPr>
            <p:cNvGrpSpPr/>
            <p:nvPr/>
          </p:nvGrpSpPr>
          <p:grpSpPr>
            <a:xfrm>
              <a:off x="10076932" y="2709340"/>
              <a:ext cx="289017" cy="2061135"/>
              <a:chOff x="5951491" y="1201420"/>
              <a:chExt cx="289017" cy="2061135"/>
            </a:xfrm>
          </p:grpSpPr>
          <p:grpSp>
            <p:nvGrpSpPr>
              <p:cNvPr id="156" name="Group 155">
                <a:extLst>
                  <a:ext uri="{FF2B5EF4-FFF2-40B4-BE49-F238E27FC236}">
                    <a16:creationId xmlns:a16="http://schemas.microsoft.com/office/drawing/2014/main" id="{B4F67699-2F3F-4A23-9833-D5BFAF19C862}"/>
                  </a:ext>
                </a:extLst>
              </p:cNvPr>
              <p:cNvGrpSpPr/>
              <p:nvPr/>
            </p:nvGrpSpPr>
            <p:grpSpPr>
              <a:xfrm>
                <a:off x="5951491" y="1201420"/>
                <a:ext cx="289017" cy="878810"/>
                <a:chOff x="5951491" y="1201420"/>
                <a:chExt cx="289017" cy="878810"/>
              </a:xfrm>
            </p:grpSpPr>
            <p:sp>
              <p:nvSpPr>
                <p:cNvPr id="160" name="Oval 159">
                  <a:extLst>
                    <a:ext uri="{FF2B5EF4-FFF2-40B4-BE49-F238E27FC236}">
                      <a16:creationId xmlns:a16="http://schemas.microsoft.com/office/drawing/2014/main" id="{2BA0ECA6-0BDD-4DCE-A4B0-102BE1B41E00}"/>
                    </a:ext>
                  </a:extLst>
                </p:cNvPr>
                <p:cNvSpPr/>
                <p:nvPr/>
              </p:nvSpPr>
              <p:spPr>
                <a:xfrm>
                  <a:off x="5951491" y="1201420"/>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32A7089-C8DC-44D3-9B0C-EF771BAC72A8}"/>
                    </a:ext>
                  </a:extLst>
                </p:cNvPr>
                <p:cNvSpPr/>
                <p:nvPr/>
              </p:nvSpPr>
              <p:spPr>
                <a:xfrm>
                  <a:off x="5951491" y="1791213"/>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id="{A2A731D8-32F4-4CF8-BB4C-96CD6252F7D7}"/>
                  </a:ext>
                </a:extLst>
              </p:cNvPr>
              <p:cNvGrpSpPr/>
              <p:nvPr/>
            </p:nvGrpSpPr>
            <p:grpSpPr>
              <a:xfrm>
                <a:off x="5951491" y="2383745"/>
                <a:ext cx="289017" cy="878810"/>
                <a:chOff x="5951491" y="1201420"/>
                <a:chExt cx="289017" cy="878810"/>
              </a:xfrm>
            </p:grpSpPr>
            <p:sp>
              <p:nvSpPr>
                <p:cNvPr id="158" name="Oval 157">
                  <a:extLst>
                    <a:ext uri="{FF2B5EF4-FFF2-40B4-BE49-F238E27FC236}">
                      <a16:creationId xmlns:a16="http://schemas.microsoft.com/office/drawing/2014/main" id="{C618AA7E-131D-4FE0-A1C1-07AC1EB514AB}"/>
                    </a:ext>
                  </a:extLst>
                </p:cNvPr>
                <p:cNvSpPr/>
                <p:nvPr/>
              </p:nvSpPr>
              <p:spPr>
                <a:xfrm>
                  <a:off x="5951491" y="1201420"/>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40964C3-D075-4BBE-B371-114FF1D3155B}"/>
                    </a:ext>
                  </a:extLst>
                </p:cNvPr>
                <p:cNvSpPr/>
                <p:nvPr/>
              </p:nvSpPr>
              <p:spPr>
                <a:xfrm>
                  <a:off x="5951491" y="1791213"/>
                  <a:ext cx="289017" cy="289017"/>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99" name="Content Placeholder 2">
            <a:extLst>
              <a:ext uri="{FF2B5EF4-FFF2-40B4-BE49-F238E27FC236}">
                <a16:creationId xmlns:a16="http://schemas.microsoft.com/office/drawing/2014/main" id="{F57B7A0C-24F4-4199-8776-1147A91F02A6}"/>
              </a:ext>
            </a:extLst>
          </p:cNvPr>
          <p:cNvSpPr txBox="1">
            <a:spLocks/>
          </p:cNvSpPr>
          <p:nvPr/>
        </p:nvSpPr>
        <p:spPr>
          <a:xfrm>
            <a:off x="3539525" y="297588"/>
            <a:ext cx="1964749"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Flatten</a:t>
            </a:r>
          </a:p>
          <a:p>
            <a:pPr marL="0" indent="0" algn="ctr">
              <a:buNone/>
            </a:pPr>
            <a:r>
              <a:rPr lang="en-US" sz="1800" dirty="0">
                <a:latin typeface="Karla" pitchFamily="2" charset="0"/>
              </a:rPr>
              <a:t>(size= 16X16X16)</a:t>
            </a:r>
          </a:p>
          <a:p>
            <a:pPr marL="1200120" lvl="1"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11003571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6642" y="1991527"/>
            <a:ext cx="2278250" cy="3037668"/>
          </a:xfrm>
          <a:prstGeom prst="rect">
            <a:avLst/>
          </a:prstGeom>
          <a:solidFill>
            <a:srgbClr val="F9F9F9"/>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avlos Protopap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13" y="2262059"/>
            <a:ext cx="1378423" cy="17230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Representation Learning</a:t>
            </a:r>
          </a:p>
        </p:txBody>
      </p:sp>
      <p:sp>
        <p:nvSpPr>
          <p:cNvPr id="6" name="Content Placeholder 2"/>
          <p:cNvSpPr>
            <a:spLocks noGrp="1"/>
          </p:cNvSpPr>
          <p:nvPr>
            <p:ph idx="1"/>
          </p:nvPr>
        </p:nvSpPr>
        <p:spPr>
          <a:xfrm>
            <a:off x="833415" y="1177758"/>
            <a:ext cx="10327008" cy="759530"/>
          </a:xfrm>
        </p:spPr>
        <p:txBody>
          <a:bodyPr/>
          <a:lstStyle/>
          <a:p>
            <a:r>
              <a:rPr lang="en-US" dirty="0"/>
              <a:t>Task</a:t>
            </a:r>
            <a:r>
              <a:rPr lang="en-US"/>
              <a:t>: classify </a:t>
            </a:r>
            <a:r>
              <a:rPr lang="en-US" dirty="0"/>
              <a:t>cars, people, animals and objects</a:t>
            </a:r>
          </a:p>
        </p:txBody>
      </p:sp>
      <p:sp>
        <p:nvSpPr>
          <p:cNvPr id="4" name="Slide Number Placeholder 3"/>
          <p:cNvSpPr>
            <a:spLocks noGrp="1"/>
          </p:cNvSpPr>
          <p:nvPr>
            <p:ph type="sldNum" sz="quarter" idx="12"/>
          </p:nvPr>
        </p:nvSpPr>
        <p:spPr/>
        <p:txBody>
          <a:bodyPr/>
          <a:lstStyle/>
          <a:p>
            <a:fld id="{AD29F1E6-0A42-6342-8A19-FA364A33AB30}" type="slidenum">
              <a:rPr lang="en-US" smtClean="0"/>
              <a:t>13</a:t>
            </a:fld>
            <a:endParaRPr lang="en-US"/>
          </a:p>
        </p:txBody>
      </p:sp>
      <p:pic>
        <p:nvPicPr>
          <p:cNvPr id="13" name="Picture 4" descr="ute animals: tree kangaro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72" y="3021248"/>
            <a:ext cx="1786789" cy="13167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562372" y="3627433"/>
            <a:ext cx="1977532" cy="1137081"/>
          </a:xfrm>
          <a:prstGeom prst="rect">
            <a:avLst/>
          </a:prstGeom>
        </p:spPr>
      </p:pic>
      <p:sp>
        <p:nvSpPr>
          <p:cNvPr id="16" name="Rectangle 15"/>
          <p:cNvSpPr/>
          <p:nvPr/>
        </p:nvSpPr>
        <p:spPr>
          <a:xfrm>
            <a:off x="3214826" y="2456475"/>
            <a:ext cx="1472339" cy="1881509"/>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CNN Layer 1</a:t>
            </a:r>
          </a:p>
        </p:txBody>
      </p:sp>
      <p:sp>
        <p:nvSpPr>
          <p:cNvPr id="18" name="Rectangle 17"/>
          <p:cNvSpPr/>
          <p:nvPr/>
        </p:nvSpPr>
        <p:spPr>
          <a:xfrm>
            <a:off x="5010791" y="2456474"/>
            <a:ext cx="1472339" cy="1881509"/>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CNN Layer 2</a:t>
            </a:r>
          </a:p>
        </p:txBody>
      </p:sp>
      <p:sp>
        <p:nvSpPr>
          <p:cNvPr id="20" name="Rectangle 19"/>
          <p:cNvSpPr/>
          <p:nvPr/>
        </p:nvSpPr>
        <p:spPr>
          <a:xfrm>
            <a:off x="7318202" y="2456474"/>
            <a:ext cx="1472339" cy="1881509"/>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CNN Layer n</a:t>
            </a:r>
          </a:p>
        </p:txBody>
      </p:sp>
      <p:sp>
        <p:nvSpPr>
          <p:cNvPr id="21" name="Rectangle 20"/>
          <p:cNvSpPr/>
          <p:nvPr/>
        </p:nvSpPr>
        <p:spPr>
          <a:xfrm>
            <a:off x="9364396" y="1965953"/>
            <a:ext cx="999044" cy="2881475"/>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FCN</a:t>
            </a:r>
          </a:p>
        </p:txBody>
      </p:sp>
      <p:cxnSp>
        <p:nvCxnSpPr>
          <p:cNvPr id="22" name="Straight Arrow Connector 21"/>
          <p:cNvCxnSpPr>
            <a:stCxn id="16" idx="3"/>
            <a:endCxn id="18" idx="1"/>
          </p:cNvCxnSpPr>
          <p:nvPr/>
        </p:nvCxnSpPr>
        <p:spPr>
          <a:xfrm flipV="1">
            <a:off x="4687165" y="3397229"/>
            <a:ext cx="323626"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6" idx="1"/>
          </p:cNvCxnSpPr>
          <p:nvPr/>
        </p:nvCxnSpPr>
        <p:spPr>
          <a:xfrm>
            <a:off x="2594891" y="3397229"/>
            <a:ext cx="619935"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0" idx="3"/>
            <a:endCxn id="21" idx="1"/>
          </p:cNvCxnSpPr>
          <p:nvPr/>
        </p:nvCxnSpPr>
        <p:spPr>
          <a:xfrm>
            <a:off x="8790541" y="3397229"/>
            <a:ext cx="573855" cy="94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746169" y="3209403"/>
            <a:ext cx="472966" cy="369332"/>
          </a:xfrm>
          <a:prstGeom prst="rect">
            <a:avLst/>
          </a:prstGeom>
          <a:noFill/>
        </p:spPr>
        <p:txBody>
          <a:bodyPr wrap="square" rtlCol="0">
            <a:spAutoFit/>
          </a:bodyPr>
          <a:lstStyle/>
          <a:p>
            <a:r>
              <a:rPr lang="mr-IN"/>
              <a:t>…</a:t>
            </a:r>
            <a:endParaRPr lang="en-US" dirty="0"/>
          </a:p>
        </p:txBody>
      </p:sp>
      <p:cxnSp>
        <p:nvCxnSpPr>
          <p:cNvPr id="34" name="Straight Arrow Connector 33"/>
          <p:cNvCxnSpPr/>
          <p:nvPr/>
        </p:nvCxnSpPr>
        <p:spPr>
          <a:xfrm>
            <a:off x="10363440" y="3384606"/>
            <a:ext cx="573855" cy="946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11058320" y="3263460"/>
                <a:ext cx="9880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𝑃</m:t>
                      </m:r>
                      <m:r>
                        <a:rPr lang="en-US" b="0" i="1" smtClean="0">
                          <a:latin typeface="Cambria Math" charset="0"/>
                        </a:rPr>
                        <m:t>(</m:t>
                      </m:r>
                      <m:r>
                        <a:rPr lang="en-US" b="0" i="1" smtClean="0">
                          <a:latin typeface="Cambria Math" charset="0"/>
                        </a:rPr>
                        <m:t>𝑌</m:t>
                      </m:r>
                      <m:r>
                        <a:rPr lang="en-US" b="0" i="1" smtClean="0">
                          <a:latin typeface="Cambria Math" charset="0"/>
                        </a:rPr>
                        <m:t>=</m:t>
                      </m:r>
                      <m:r>
                        <a:rPr lang="en-US" b="0" i="1" smtClean="0">
                          <a:latin typeface="Cambria Math" charset="0"/>
                        </a:rPr>
                        <m:t>𝐶</m:t>
                      </m:r>
                      <m:r>
                        <a:rPr lang="en-US" b="0" i="1" smtClean="0">
                          <a:latin typeface="Cambria Math" charset="0"/>
                        </a:rPr>
                        <m:t>)</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11058320" y="3263460"/>
                <a:ext cx="988027" cy="276999"/>
              </a:xfrm>
              <a:prstGeom prst="rect">
                <a:avLst/>
              </a:prstGeom>
              <a:blipFill rotWithShape="0">
                <a:blip r:embed="rId6"/>
                <a:stretch>
                  <a:fillRect l="-4938" t="-2174" r="-8025" b="-32609"/>
                </a:stretch>
              </a:blipFill>
            </p:spPr>
            <p:txBody>
              <a:bodyPr/>
              <a:lstStyle/>
              <a:p>
                <a:r>
                  <a:rPr lang="en-US">
                    <a:noFill/>
                  </a:rPr>
                  <a:t> </a:t>
                </a:r>
              </a:p>
            </p:txBody>
          </p:sp>
        </mc:Fallback>
      </mc:AlternateContent>
      <p:grpSp>
        <p:nvGrpSpPr>
          <p:cNvPr id="48" name="Group 47"/>
          <p:cNvGrpSpPr/>
          <p:nvPr/>
        </p:nvGrpSpPr>
        <p:grpSpPr>
          <a:xfrm>
            <a:off x="5205877" y="4911648"/>
            <a:ext cx="1790516" cy="1391729"/>
            <a:chOff x="5205877" y="4911648"/>
            <a:chExt cx="1790516" cy="1391729"/>
          </a:xfrm>
        </p:grpSpPr>
        <p:pic>
          <p:nvPicPr>
            <p:cNvPr id="42" name="Picture 41"/>
            <p:cNvPicPr>
              <a:picLocks noChangeAspect="1"/>
            </p:cNvPicPr>
            <p:nvPr/>
          </p:nvPicPr>
          <p:blipFill>
            <a:blip r:embed="rId7"/>
            <a:stretch>
              <a:fillRect/>
            </a:stretch>
          </p:blipFill>
          <p:spPr>
            <a:xfrm>
              <a:off x="5205877" y="4911648"/>
              <a:ext cx="1463040" cy="914400"/>
            </a:xfrm>
            <a:prstGeom prst="rect">
              <a:avLst/>
            </a:prstGeom>
          </p:spPr>
        </p:pic>
        <p:pic>
          <p:nvPicPr>
            <p:cNvPr id="38" name="Picture 37"/>
            <p:cNvPicPr>
              <a:picLocks noChangeAspect="1"/>
            </p:cNvPicPr>
            <p:nvPr/>
          </p:nvPicPr>
          <p:blipFill>
            <a:blip r:embed="rId8"/>
            <a:stretch>
              <a:fillRect/>
            </a:stretch>
          </p:blipFill>
          <p:spPr>
            <a:xfrm>
              <a:off x="5396613" y="5120307"/>
              <a:ext cx="1397977" cy="914400"/>
            </a:xfrm>
            <a:prstGeom prst="rect">
              <a:avLst/>
            </a:prstGeom>
          </p:spPr>
        </p:pic>
        <p:pic>
          <p:nvPicPr>
            <p:cNvPr id="39" name="Picture 38"/>
            <p:cNvPicPr>
              <a:picLocks noChangeAspect="1"/>
            </p:cNvPicPr>
            <p:nvPr/>
          </p:nvPicPr>
          <p:blipFill>
            <a:blip r:embed="rId9"/>
            <a:stretch>
              <a:fillRect/>
            </a:stretch>
          </p:blipFill>
          <p:spPr>
            <a:xfrm>
              <a:off x="5562040" y="5388977"/>
              <a:ext cx="1434353" cy="914400"/>
            </a:xfrm>
            <a:prstGeom prst="rect">
              <a:avLst/>
            </a:prstGeom>
          </p:spPr>
        </p:pic>
      </p:grpSp>
      <p:grpSp>
        <p:nvGrpSpPr>
          <p:cNvPr id="46" name="Group 45"/>
          <p:cNvGrpSpPr/>
          <p:nvPr/>
        </p:nvGrpSpPr>
        <p:grpSpPr>
          <a:xfrm>
            <a:off x="3354664" y="4929681"/>
            <a:ext cx="1484118" cy="1279794"/>
            <a:chOff x="3354664" y="4929681"/>
            <a:chExt cx="1484118" cy="1279794"/>
          </a:xfrm>
        </p:grpSpPr>
        <p:pic>
          <p:nvPicPr>
            <p:cNvPr id="37" name="Picture 36"/>
            <p:cNvPicPr>
              <a:picLocks noChangeAspect="1"/>
            </p:cNvPicPr>
            <p:nvPr/>
          </p:nvPicPr>
          <p:blipFill>
            <a:blip r:embed="rId10"/>
            <a:stretch>
              <a:fillRect/>
            </a:stretch>
          </p:blipFill>
          <p:spPr>
            <a:xfrm>
              <a:off x="3354664" y="4929681"/>
              <a:ext cx="1155700" cy="774700"/>
            </a:xfrm>
            <a:prstGeom prst="rect">
              <a:avLst/>
            </a:prstGeom>
          </p:spPr>
        </p:pic>
        <p:pic>
          <p:nvPicPr>
            <p:cNvPr id="40" name="Picture 39"/>
            <p:cNvPicPr>
              <a:picLocks noChangeAspect="1"/>
            </p:cNvPicPr>
            <p:nvPr/>
          </p:nvPicPr>
          <p:blipFill>
            <a:blip r:embed="rId11"/>
            <a:stretch>
              <a:fillRect/>
            </a:stretch>
          </p:blipFill>
          <p:spPr>
            <a:xfrm>
              <a:off x="3518873" y="5194928"/>
              <a:ext cx="1155700" cy="749300"/>
            </a:xfrm>
            <a:prstGeom prst="rect">
              <a:avLst/>
            </a:prstGeom>
          </p:spPr>
        </p:pic>
        <p:pic>
          <p:nvPicPr>
            <p:cNvPr id="41" name="Picture 40"/>
            <p:cNvPicPr>
              <a:picLocks noChangeAspect="1"/>
            </p:cNvPicPr>
            <p:nvPr/>
          </p:nvPicPr>
          <p:blipFill>
            <a:blip r:embed="rId12"/>
            <a:stretch>
              <a:fillRect/>
            </a:stretch>
          </p:blipFill>
          <p:spPr>
            <a:xfrm>
              <a:off x="3695782" y="5472875"/>
              <a:ext cx="1143000" cy="736600"/>
            </a:xfrm>
            <a:prstGeom prst="rect">
              <a:avLst/>
            </a:prstGeom>
          </p:spPr>
        </p:pic>
      </p:grpSp>
      <p:grpSp>
        <p:nvGrpSpPr>
          <p:cNvPr id="49" name="Group 48"/>
          <p:cNvGrpSpPr/>
          <p:nvPr/>
        </p:nvGrpSpPr>
        <p:grpSpPr>
          <a:xfrm>
            <a:off x="7441908" y="4936601"/>
            <a:ext cx="1766514" cy="1291266"/>
            <a:chOff x="7441908" y="4936601"/>
            <a:chExt cx="1766514" cy="1291266"/>
          </a:xfrm>
        </p:grpSpPr>
        <p:pic>
          <p:nvPicPr>
            <p:cNvPr id="45" name="Picture 44"/>
            <p:cNvPicPr>
              <a:picLocks noChangeAspect="1"/>
            </p:cNvPicPr>
            <p:nvPr/>
          </p:nvPicPr>
          <p:blipFill>
            <a:blip r:embed="rId13"/>
            <a:stretch>
              <a:fillRect/>
            </a:stretch>
          </p:blipFill>
          <p:spPr>
            <a:xfrm>
              <a:off x="7441908" y="4936601"/>
              <a:ext cx="1415562" cy="914400"/>
            </a:xfrm>
            <a:prstGeom prst="rect">
              <a:avLst/>
            </a:prstGeom>
          </p:spPr>
        </p:pic>
        <p:pic>
          <p:nvPicPr>
            <p:cNvPr id="44" name="Picture 43"/>
            <p:cNvPicPr>
              <a:picLocks noChangeAspect="1"/>
            </p:cNvPicPr>
            <p:nvPr/>
          </p:nvPicPr>
          <p:blipFill>
            <a:blip r:embed="rId14"/>
            <a:stretch>
              <a:fillRect/>
            </a:stretch>
          </p:blipFill>
          <p:spPr>
            <a:xfrm>
              <a:off x="7630294" y="5141435"/>
              <a:ext cx="1371600" cy="914400"/>
            </a:xfrm>
            <a:prstGeom prst="rect">
              <a:avLst/>
            </a:prstGeom>
          </p:spPr>
        </p:pic>
        <p:pic>
          <p:nvPicPr>
            <p:cNvPr id="47" name="Picture 46"/>
            <p:cNvPicPr>
              <a:picLocks noChangeAspect="1"/>
            </p:cNvPicPr>
            <p:nvPr/>
          </p:nvPicPr>
          <p:blipFill>
            <a:blip r:embed="rId15"/>
            <a:stretch>
              <a:fillRect/>
            </a:stretch>
          </p:blipFill>
          <p:spPr>
            <a:xfrm>
              <a:off x="7824003" y="5313467"/>
              <a:ext cx="1384419" cy="914400"/>
            </a:xfrm>
            <a:prstGeom prst="rect">
              <a:avLst/>
            </a:prstGeom>
          </p:spPr>
        </p:pic>
      </p:grpSp>
    </p:spTree>
    <p:extLst>
      <p:ext uri="{BB962C8B-B14F-4D97-AF65-F5344CB8AC3E}">
        <p14:creationId xmlns:p14="http://schemas.microsoft.com/office/powerpoint/2010/main" val="17222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9B83-C8D8-4399-AB8F-BF3A45A890CC}"/>
              </a:ext>
            </a:extLst>
          </p:cNvPr>
          <p:cNvSpPr>
            <a:spLocks noGrp="1"/>
          </p:cNvSpPr>
          <p:nvPr>
            <p:ph type="title"/>
          </p:nvPr>
        </p:nvSpPr>
        <p:spPr/>
        <p:txBody>
          <a:bodyPr/>
          <a:lstStyle/>
          <a:p>
            <a:r>
              <a:rPr lang="en-US" dirty="0"/>
              <a:t>What do CNN layers learn?</a:t>
            </a:r>
          </a:p>
        </p:txBody>
      </p:sp>
      <p:sp>
        <p:nvSpPr>
          <p:cNvPr id="3" name="Content Placeholder 2">
            <a:extLst>
              <a:ext uri="{FF2B5EF4-FFF2-40B4-BE49-F238E27FC236}">
                <a16:creationId xmlns:a16="http://schemas.microsoft.com/office/drawing/2014/main" id="{46A5F4FB-ED69-4CF4-93F6-2E4EC1CB77E4}"/>
              </a:ext>
            </a:extLst>
          </p:cNvPr>
          <p:cNvSpPr>
            <a:spLocks noGrp="1"/>
          </p:cNvSpPr>
          <p:nvPr>
            <p:ph idx="1"/>
          </p:nvPr>
        </p:nvSpPr>
        <p:spPr/>
        <p:txBody>
          <a:bodyPr/>
          <a:lstStyle/>
          <a:p>
            <a:pPr marL="457200" indent="-457200">
              <a:buFont typeface="Arial" panose="020B0604020202020204" pitchFamily="34" charset="0"/>
              <a:buChar char="•"/>
            </a:pPr>
            <a:r>
              <a:rPr lang="en-US" dirty="0"/>
              <a:t>Each CNN layer learns filters of increasing complexity.</a:t>
            </a:r>
          </a:p>
          <a:p>
            <a:pPr marL="457200" indent="-457200">
              <a:buFont typeface="Arial" panose="020B0604020202020204" pitchFamily="34" charset="0"/>
              <a:buChar char="•"/>
            </a:pPr>
            <a:r>
              <a:rPr lang="en-US" dirty="0"/>
              <a:t>The first layers learn </a:t>
            </a:r>
            <a:r>
              <a:rPr lang="en-US" dirty="0">
                <a:solidFill>
                  <a:srgbClr val="C00000"/>
                </a:solidFill>
              </a:rPr>
              <a:t>basic feature detection filters</a:t>
            </a:r>
            <a:r>
              <a:rPr lang="en-US" dirty="0"/>
              <a:t>: edges, corners, etc.</a:t>
            </a:r>
          </a:p>
          <a:p>
            <a:pPr marL="457200" indent="-457200">
              <a:buFont typeface="Arial" panose="020B0604020202020204" pitchFamily="34" charset="0"/>
              <a:buChar char="•"/>
            </a:pPr>
            <a:r>
              <a:rPr lang="en-US" dirty="0"/>
              <a:t>The middle layers learn filters that detect </a:t>
            </a:r>
            <a:r>
              <a:rPr lang="en-US" dirty="0">
                <a:solidFill>
                  <a:srgbClr val="C00000"/>
                </a:solidFill>
              </a:rPr>
              <a:t>parts of objects</a:t>
            </a:r>
            <a:r>
              <a:rPr lang="en-US" dirty="0"/>
              <a:t>. For faces, they might learn to respond to eyes, noses, etc.</a:t>
            </a:r>
          </a:p>
          <a:p>
            <a:pPr marL="457200" indent="-457200">
              <a:buFont typeface="Arial" panose="020B0604020202020204" pitchFamily="34" charset="0"/>
              <a:buChar char="•"/>
            </a:pPr>
            <a:r>
              <a:rPr lang="en-US" dirty="0"/>
              <a:t>The last layers have higher representations: they learn to </a:t>
            </a:r>
            <a:r>
              <a:rPr lang="en-US" dirty="0">
                <a:solidFill>
                  <a:srgbClr val="C00000"/>
                </a:solidFill>
              </a:rPr>
              <a:t>recognize full objects</a:t>
            </a:r>
            <a:r>
              <a:rPr lang="en-US" dirty="0"/>
              <a:t>, in different shapes and positions.</a:t>
            </a:r>
          </a:p>
          <a:p>
            <a:endParaRPr lang="en-US" dirty="0"/>
          </a:p>
        </p:txBody>
      </p:sp>
      <p:sp>
        <p:nvSpPr>
          <p:cNvPr id="4" name="Slide Number Placeholder 3">
            <a:extLst>
              <a:ext uri="{FF2B5EF4-FFF2-40B4-BE49-F238E27FC236}">
                <a16:creationId xmlns:a16="http://schemas.microsoft.com/office/drawing/2014/main" id="{DE9E99C7-F505-42AD-A196-30D5ED3DA96A}"/>
              </a:ext>
            </a:extLst>
          </p:cNvPr>
          <p:cNvSpPr>
            <a:spLocks noGrp="1"/>
          </p:cNvSpPr>
          <p:nvPr>
            <p:ph type="sldNum" sz="quarter" idx="12"/>
          </p:nvPr>
        </p:nvSpPr>
        <p:spPr/>
        <p:txBody>
          <a:bodyPr/>
          <a:lstStyle/>
          <a:p>
            <a:fld id="{AD29F1E6-0A42-6342-8A19-FA364A33AB30}" type="slidenum">
              <a:rPr lang="en-US" smtClean="0"/>
              <a:t>14</a:t>
            </a:fld>
            <a:endParaRPr lang="en-US"/>
          </a:p>
        </p:txBody>
      </p:sp>
    </p:spTree>
    <p:extLst>
      <p:ext uri="{BB962C8B-B14F-4D97-AF65-F5344CB8AC3E}">
        <p14:creationId xmlns:p14="http://schemas.microsoft.com/office/powerpoint/2010/main" val="45129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3B61-24DB-41CA-88A5-AA5FE91236D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0301439-22CB-4F21-A56D-FD2286FC2627}"/>
              </a:ext>
            </a:extLst>
          </p:cNvPr>
          <p:cNvSpPr>
            <a:spLocks noGrp="1"/>
          </p:cNvSpPr>
          <p:nvPr>
            <p:ph idx="1"/>
          </p:nvPr>
        </p:nvSpPr>
        <p:spPr>
          <a:xfrm>
            <a:off x="932496" y="1164669"/>
            <a:ext cx="10327008" cy="4893433"/>
          </a:xfrm>
        </p:spPr>
        <p:txBody>
          <a:bodyPr/>
          <a:lstStyle/>
          <a:p>
            <a:pPr algn="ctr"/>
            <a:endParaRPr lang="en-US" dirty="0"/>
          </a:p>
          <a:p>
            <a:pPr algn="ctr"/>
            <a:endParaRPr lang="en-US" dirty="0">
              <a:solidFill>
                <a:srgbClr val="C00000"/>
              </a:solidFill>
            </a:endParaRPr>
          </a:p>
          <a:p>
            <a:pPr algn="ctr"/>
            <a:r>
              <a:rPr lang="en-US" dirty="0">
                <a:solidFill>
                  <a:srgbClr val="C00000"/>
                </a:solidFill>
              </a:rPr>
              <a:t>3D visualization of networks in action</a:t>
            </a:r>
          </a:p>
          <a:p>
            <a:pPr algn="ctr"/>
            <a:endParaRPr lang="en-US" dirty="0"/>
          </a:p>
          <a:p>
            <a:pPr algn="ctr"/>
            <a:r>
              <a:rPr lang="en-US" dirty="0">
                <a:hlinkClick r:id="rId3"/>
              </a:rPr>
              <a:t>http://scs.ryerson.ca/~aharley/vis/conv/</a:t>
            </a:r>
            <a:endParaRPr lang="en-US" dirty="0"/>
          </a:p>
          <a:p>
            <a:pPr algn="ctr"/>
            <a:r>
              <a:rPr lang="en-US" dirty="0">
                <a:hlinkClick r:id="rId4"/>
              </a:rPr>
              <a:t>https://www.youtube.com/watch?v=3JQ3hYko51Y</a:t>
            </a:r>
            <a:endParaRPr lang="en-US" dirty="0"/>
          </a:p>
        </p:txBody>
      </p:sp>
      <p:sp>
        <p:nvSpPr>
          <p:cNvPr id="4" name="Slide Number Placeholder 3">
            <a:extLst>
              <a:ext uri="{FF2B5EF4-FFF2-40B4-BE49-F238E27FC236}">
                <a16:creationId xmlns:a16="http://schemas.microsoft.com/office/drawing/2014/main" id="{B3766ED6-EA42-48D6-B1AC-7C560D499990}"/>
              </a:ext>
            </a:extLst>
          </p:cNvPr>
          <p:cNvSpPr>
            <a:spLocks noGrp="1"/>
          </p:cNvSpPr>
          <p:nvPr>
            <p:ph type="sldNum" sz="quarter" idx="12"/>
          </p:nvPr>
        </p:nvSpPr>
        <p:spPr/>
        <p:txBody>
          <a:bodyPr/>
          <a:lstStyle/>
          <a:p>
            <a:fld id="{AD29F1E6-0A42-6342-8A19-FA364A33AB30}" type="slidenum">
              <a:rPr lang="en-US" smtClean="0"/>
              <a:t>15</a:t>
            </a:fld>
            <a:endParaRPr lang="en-US"/>
          </a:p>
        </p:txBody>
      </p:sp>
    </p:spTree>
    <p:extLst>
      <p:ext uri="{BB962C8B-B14F-4D97-AF65-F5344CB8AC3E}">
        <p14:creationId xmlns:p14="http://schemas.microsoft.com/office/powerpoint/2010/main" val="13328718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Review from last lecture</a:t>
            </a:r>
          </a:p>
          <a:p>
            <a:pPr marL="514350" indent="-514350">
              <a:spcAft>
                <a:spcPts val="1200"/>
              </a:spcAft>
              <a:buFont typeface="+mj-lt"/>
              <a:buAutoNum type="arabicPeriod"/>
            </a:pPr>
            <a:r>
              <a:rPr lang="en-US" b="1" dirty="0"/>
              <a:t>Training CNNs </a:t>
            </a:r>
          </a:p>
          <a:p>
            <a:pPr marL="514350" indent="-514350">
              <a:spcAft>
                <a:spcPts val="1200"/>
              </a:spcAft>
              <a:buFont typeface="+mj-lt"/>
              <a:buAutoNum type="arabicPeriod"/>
            </a:pPr>
            <a:r>
              <a:rPr lang="en-US" dirty="0" err="1"/>
              <a:t>BackProp</a:t>
            </a:r>
            <a:r>
              <a:rPr lang="en-US" dirty="0"/>
              <a:t> of </a:t>
            </a:r>
            <a:r>
              <a:rPr lang="en-US" dirty="0" err="1"/>
              <a:t>MaxPooling</a:t>
            </a:r>
            <a:r>
              <a:rPr lang="en-US" dirty="0"/>
              <a:t> layer </a:t>
            </a:r>
          </a:p>
          <a:p>
            <a:pPr marL="514350" indent="-514350">
              <a:spcAft>
                <a:spcPts val="1200"/>
              </a:spcAft>
              <a:buFont typeface="+mj-lt"/>
              <a:buAutoNum type="arabicPeriod"/>
            </a:pPr>
            <a:r>
              <a:rPr lang="en-US" dirty="0"/>
              <a:t>Layers Receptive Field</a:t>
            </a:r>
          </a:p>
          <a:p>
            <a:pPr marL="514350" indent="-514350">
              <a:spcAft>
                <a:spcPts val="1200"/>
              </a:spcAft>
              <a:buFont typeface="+mj-lt"/>
              <a:buAutoNum type="arabicPeriod"/>
            </a:pPr>
            <a:r>
              <a:rPr lang="en-US" dirty="0"/>
              <a:t>Saliency maps  </a:t>
            </a:r>
          </a:p>
          <a:p>
            <a:pPr marL="514350" indent="-514350">
              <a:spcAft>
                <a:spcPts val="1200"/>
              </a:spcAft>
              <a:buFont typeface="+mj-lt"/>
              <a:buAutoNum type="arabicPeriod"/>
            </a:pPr>
            <a:r>
              <a:rPr lang="en-US" dirty="0"/>
              <a:t>Transfer Learning</a:t>
            </a:r>
          </a:p>
          <a:p>
            <a:pPr marL="514350" indent="-514350">
              <a:spcAft>
                <a:spcPts val="1200"/>
              </a:spcAft>
              <a:buFont typeface="+mj-lt"/>
              <a:buAutoNum type="arabicPeriod"/>
            </a:pPr>
            <a:r>
              <a:rPr lang="en-US" dirty="0"/>
              <a:t>A bit of history</a:t>
            </a:r>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Tree>
    <p:extLst>
      <p:ext uri="{BB962C8B-B14F-4D97-AF65-F5344CB8AC3E}">
        <p14:creationId xmlns:p14="http://schemas.microsoft.com/office/powerpoint/2010/main" val="22812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17</a:t>
            </a:fld>
            <a:endParaRPr lang="en-US"/>
          </a:p>
        </p:txBody>
      </p:sp>
      <p:pic>
        <p:nvPicPr>
          <p:cNvPr id="7170" name="Picture 2" descr="mage result for memes nothing to s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607" y="0"/>
            <a:ext cx="5715000" cy="707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07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Review from last lecture</a:t>
            </a:r>
          </a:p>
          <a:p>
            <a:pPr marL="514350" indent="-514350">
              <a:spcAft>
                <a:spcPts val="1200"/>
              </a:spcAft>
              <a:buFont typeface="+mj-lt"/>
              <a:buAutoNum type="arabicPeriod"/>
            </a:pPr>
            <a:r>
              <a:rPr lang="en-US" dirty="0"/>
              <a:t>Training CNNs </a:t>
            </a:r>
          </a:p>
          <a:p>
            <a:pPr marL="514350" indent="-514350">
              <a:spcAft>
                <a:spcPts val="1200"/>
              </a:spcAft>
              <a:buFont typeface="+mj-lt"/>
              <a:buAutoNum type="arabicPeriod"/>
            </a:pPr>
            <a:r>
              <a:rPr lang="en-US" b="1" dirty="0" err="1"/>
              <a:t>BackProp</a:t>
            </a:r>
            <a:r>
              <a:rPr lang="en-US" b="1" dirty="0"/>
              <a:t> of </a:t>
            </a:r>
            <a:r>
              <a:rPr lang="en-US" b="1" dirty="0" err="1"/>
              <a:t>MaxPooling</a:t>
            </a:r>
            <a:r>
              <a:rPr lang="en-US" b="1" dirty="0"/>
              <a:t> layer </a:t>
            </a:r>
          </a:p>
          <a:p>
            <a:pPr marL="514350" indent="-514350">
              <a:spcAft>
                <a:spcPts val="1200"/>
              </a:spcAft>
              <a:buFont typeface="+mj-lt"/>
              <a:buAutoNum type="arabicPeriod"/>
            </a:pPr>
            <a:r>
              <a:rPr lang="en-US" dirty="0"/>
              <a:t>Layers Receptive Field</a:t>
            </a:r>
          </a:p>
          <a:p>
            <a:pPr marL="514350" indent="-514350">
              <a:spcAft>
                <a:spcPts val="1200"/>
              </a:spcAft>
              <a:buFont typeface="+mj-lt"/>
              <a:buAutoNum type="arabicPeriod"/>
            </a:pPr>
            <a:r>
              <a:rPr lang="en-US" dirty="0"/>
              <a:t>Saliency maps  </a:t>
            </a:r>
          </a:p>
          <a:p>
            <a:pPr marL="514350" indent="-514350">
              <a:spcAft>
                <a:spcPts val="1200"/>
              </a:spcAft>
              <a:buFont typeface="+mj-lt"/>
              <a:buAutoNum type="arabicPeriod"/>
            </a:pPr>
            <a:r>
              <a:rPr lang="en-US" dirty="0"/>
              <a:t>Transfer Learning</a:t>
            </a:r>
          </a:p>
          <a:p>
            <a:pPr marL="514350" indent="-514350">
              <a:spcAft>
                <a:spcPts val="1200"/>
              </a:spcAft>
              <a:buFont typeface="+mj-lt"/>
              <a:buAutoNum type="arabicPeriod"/>
            </a:pPr>
            <a:r>
              <a:rPr lang="en-US" dirty="0"/>
              <a:t>A bit of history</a:t>
            </a:r>
          </a:p>
        </p:txBody>
      </p:sp>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p:spTree>
    <p:extLst>
      <p:ext uri="{BB962C8B-B14F-4D97-AF65-F5344CB8AC3E}">
        <p14:creationId xmlns:p14="http://schemas.microsoft.com/office/powerpoint/2010/main" val="20061285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19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7682733"/>
              </p:ext>
            </p:extLst>
          </p:nvPr>
        </p:nvGraphicFramePr>
        <p:xfrm>
          <a:off x="3960800" y="2669334"/>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08622623"/>
              </p:ext>
            </p:extLst>
          </p:nvPr>
        </p:nvGraphicFramePr>
        <p:xfrm>
          <a:off x="8372713" y="3238299"/>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56231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56231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
        <p:nvSpPr>
          <p:cNvPr id="11" name="Content Placeholder 2"/>
          <p:cNvSpPr txBox="1">
            <a:spLocks/>
          </p:cNvSpPr>
          <p:nvPr/>
        </p:nvSpPr>
        <p:spPr>
          <a:xfrm>
            <a:off x="562380" y="1036881"/>
            <a:ext cx="10327008"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t>Forward mode, 3x3 stride 1</a:t>
            </a:r>
          </a:p>
        </p:txBody>
      </p:sp>
      <p:sp>
        <p:nvSpPr>
          <p:cNvPr id="10" name="TextBox 9"/>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nvGrpSpPr>
          <p:cNvPr id="3" name="Group 2"/>
          <p:cNvGrpSpPr/>
          <p:nvPr/>
        </p:nvGrpSpPr>
        <p:grpSpPr>
          <a:xfrm>
            <a:off x="-181435" y="1604369"/>
            <a:ext cx="12475914" cy="4633758"/>
            <a:chOff x="-181435" y="1604369"/>
            <a:chExt cx="12475914" cy="4633758"/>
          </a:xfrm>
        </p:grpSpPr>
        <p:sp>
          <p:nvSpPr>
            <p:cNvPr id="8" name="Right Arrow 7"/>
            <p:cNvSpPr/>
            <p:nvPr/>
          </p:nvSpPr>
          <p:spPr>
            <a:xfrm>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181435" y="1821110"/>
              <a:ext cx="1405091" cy="4417017"/>
              <a:chOff x="0" y="1317356"/>
              <a:chExt cx="1405091" cy="4417017"/>
            </a:xfrm>
          </p:grpSpPr>
          <p:sp>
            <p:nvSpPr>
              <p:cNvPr id="13" name="Rectangle 12"/>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15" name="Right Arrow 14"/>
            <p:cNvSpPr/>
            <p:nvPr/>
          </p:nvSpPr>
          <p:spPr>
            <a:xfrm>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17" name="Rectangle 16"/>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19" name="Right Arrow 18"/>
            <p:cNvSpPr/>
            <p:nvPr/>
          </p:nvSpPr>
          <p:spPr>
            <a:xfrm>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sp>
          <p:nvSpPr>
            <p:cNvPr id="21" name="Right Arrow 20"/>
            <p:cNvSpPr/>
            <p:nvPr/>
          </p:nvSpPr>
          <p:spPr>
            <a:xfrm>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1849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Review from last lecture</a:t>
            </a:r>
          </a:p>
          <a:p>
            <a:pPr marL="514350" indent="-514350">
              <a:spcAft>
                <a:spcPts val="1200"/>
              </a:spcAft>
              <a:buFont typeface="+mj-lt"/>
              <a:buAutoNum type="arabicPeriod"/>
            </a:pPr>
            <a:r>
              <a:rPr lang="en-US" dirty="0"/>
              <a:t>Training CNNs </a:t>
            </a:r>
          </a:p>
          <a:p>
            <a:pPr marL="514350" indent="-514350">
              <a:spcAft>
                <a:spcPts val="1200"/>
              </a:spcAft>
              <a:buFont typeface="+mj-lt"/>
              <a:buAutoNum type="arabicPeriod"/>
            </a:pPr>
            <a:r>
              <a:rPr lang="en-US" dirty="0" err="1"/>
              <a:t>BackProp</a:t>
            </a:r>
            <a:r>
              <a:rPr lang="en-US" dirty="0"/>
              <a:t> of </a:t>
            </a:r>
            <a:r>
              <a:rPr lang="en-US" dirty="0" err="1"/>
              <a:t>MaxPooling</a:t>
            </a:r>
            <a:r>
              <a:rPr lang="en-US" dirty="0"/>
              <a:t> layer </a:t>
            </a:r>
          </a:p>
          <a:p>
            <a:pPr marL="514350" indent="-514350">
              <a:spcAft>
                <a:spcPts val="1200"/>
              </a:spcAft>
              <a:buFont typeface="+mj-lt"/>
              <a:buAutoNum type="arabicPeriod"/>
            </a:pPr>
            <a:r>
              <a:rPr lang="en-US" dirty="0"/>
              <a:t>Layers Receptive Field</a:t>
            </a:r>
          </a:p>
          <a:p>
            <a:pPr marL="514350" indent="-514350">
              <a:spcAft>
                <a:spcPts val="1200"/>
              </a:spcAft>
              <a:buFont typeface="+mj-lt"/>
              <a:buAutoNum type="arabicPeriod"/>
            </a:pPr>
            <a:r>
              <a:rPr lang="en-US" dirty="0"/>
              <a:t>Saliency maps  </a:t>
            </a:r>
          </a:p>
          <a:p>
            <a:pPr marL="514350" indent="-514350">
              <a:spcAft>
                <a:spcPts val="1200"/>
              </a:spcAft>
              <a:buFont typeface="+mj-lt"/>
              <a:buAutoNum type="arabicPeriod"/>
            </a:pPr>
            <a:r>
              <a:rPr lang="en-US" dirty="0"/>
              <a:t>Transfer Learning</a:t>
            </a:r>
          </a:p>
          <a:p>
            <a:pPr marL="514350" indent="-514350">
              <a:spcAft>
                <a:spcPts val="1200"/>
              </a:spcAft>
              <a:buFont typeface="+mj-lt"/>
              <a:buAutoNum type="arabicPeriod"/>
            </a:pPr>
            <a:r>
              <a:rPr lang="en-US" dirty="0"/>
              <a:t>A bit of history</a:t>
            </a:r>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169805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20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809239682"/>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sp>
        <p:nvSpPr>
          <p:cNvPr id="7" name="Rectangle 6"/>
          <p:cNvSpPr/>
          <p:nvPr/>
        </p:nvSpPr>
        <p:spPr>
          <a:xfrm>
            <a:off x="3997310" y="2686660"/>
            <a:ext cx="1857829" cy="1727457"/>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609304622"/>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9</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56231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56231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
        <p:nvSpPr>
          <p:cNvPr id="12" name="Content Placeholder 2"/>
          <p:cNvSpPr txBox="1">
            <a:spLocks/>
          </p:cNvSpPr>
          <p:nvPr/>
        </p:nvSpPr>
        <p:spPr>
          <a:xfrm>
            <a:off x="562380" y="1036881"/>
            <a:ext cx="10327008"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t>Forward mode, 3x3 stride 1</a:t>
            </a:r>
          </a:p>
        </p:txBody>
      </p:sp>
      <p:grpSp>
        <p:nvGrpSpPr>
          <p:cNvPr id="18" name="Group 17"/>
          <p:cNvGrpSpPr/>
          <p:nvPr/>
        </p:nvGrpSpPr>
        <p:grpSpPr>
          <a:xfrm>
            <a:off x="-181435" y="1604369"/>
            <a:ext cx="12475914" cy="4633758"/>
            <a:chOff x="-181435" y="1604369"/>
            <a:chExt cx="12475914" cy="4633758"/>
          </a:xfrm>
        </p:grpSpPr>
        <p:sp>
          <p:nvSpPr>
            <p:cNvPr id="19" name="Right Arrow 18"/>
            <p:cNvSpPr/>
            <p:nvPr/>
          </p:nvSpPr>
          <p:spPr>
            <a:xfrm>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181435" y="1821110"/>
              <a:ext cx="1405091" cy="4417017"/>
              <a:chOff x="0" y="1317356"/>
              <a:chExt cx="1405091" cy="4417017"/>
            </a:xfrm>
          </p:grpSpPr>
          <p:sp>
            <p:nvSpPr>
              <p:cNvPr id="28" name="Rectangle 27"/>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21" name="Right Arrow 20"/>
            <p:cNvSpPr/>
            <p:nvPr/>
          </p:nvSpPr>
          <p:spPr>
            <a:xfrm>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26" name="Rectangle 25"/>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23" name="Right Arrow 22"/>
            <p:cNvSpPr/>
            <p:nvPr/>
          </p:nvSpPr>
          <p:spPr>
            <a:xfrm>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sp>
          <p:nvSpPr>
            <p:cNvPr id="25" name="Right Arrow 24"/>
            <p:cNvSpPr/>
            <p:nvPr/>
          </p:nvSpPr>
          <p:spPr>
            <a:xfrm>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spTree>
    <p:extLst>
      <p:ext uri="{BB962C8B-B14F-4D97-AF65-F5344CB8AC3E}">
        <p14:creationId xmlns:p14="http://schemas.microsoft.com/office/powerpoint/2010/main" val="15387819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21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342711363"/>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sp>
        <p:nvSpPr>
          <p:cNvPr id="7" name="Rectangle 6"/>
          <p:cNvSpPr/>
          <p:nvPr/>
        </p:nvSpPr>
        <p:spPr>
          <a:xfrm>
            <a:off x="4605237" y="2670048"/>
            <a:ext cx="1857829" cy="1727457"/>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366979201"/>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9</a:t>
                      </a:r>
                    </a:p>
                  </a:txBody>
                  <a:tcPr anchor="ctr"/>
                </a:tc>
                <a:tc>
                  <a:txBody>
                    <a:bodyPr/>
                    <a:lstStyle/>
                    <a:p>
                      <a:pPr algn="ctr"/>
                      <a:r>
                        <a:rPr lang="en-US" dirty="0"/>
                        <a:t>8</a:t>
                      </a:r>
                    </a:p>
                  </a:txBody>
                  <a:tcPr anchor="ctr"/>
                </a:tc>
                <a:tc>
                  <a:txBody>
                    <a:bodyPr/>
                    <a:lstStyle/>
                    <a:p>
                      <a:pPr algn="ctr"/>
                      <a:endParaRPr lang="en-US" dirty="0"/>
                    </a:p>
                  </a:txBody>
                  <a:tcPr anchor="ctr"/>
                </a:tc>
                <a:extLst>
                  <a:ext uri="{0D108BD9-81ED-4DB2-BD59-A6C34878D82A}">
                    <a16:rowId xmlns:a16="http://schemas.microsoft.com/office/drawing/2014/main" val="10000"/>
                  </a:ext>
                </a:extLst>
              </a:tr>
              <a:tr h="562313">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1"/>
                  </a:ext>
                </a:extLst>
              </a:tr>
              <a:tr h="562313">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0002"/>
                  </a:ext>
                </a:extLst>
              </a:tr>
            </a:tbl>
          </a:graphicData>
        </a:graphic>
      </p:graphicFrame>
      <p:sp>
        <p:nvSpPr>
          <p:cNvPr id="23" name="TextBox 22"/>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nvGrpSpPr>
          <p:cNvPr id="3" name="Group 2"/>
          <p:cNvGrpSpPr/>
          <p:nvPr/>
        </p:nvGrpSpPr>
        <p:grpSpPr>
          <a:xfrm>
            <a:off x="-181435" y="1036881"/>
            <a:ext cx="12475914" cy="5201246"/>
            <a:chOff x="-181435" y="1036881"/>
            <a:chExt cx="12475914" cy="5201246"/>
          </a:xfrm>
        </p:grpSpPr>
        <p:grpSp>
          <p:nvGrpSpPr>
            <p:cNvPr id="10" name="Group 9"/>
            <p:cNvGrpSpPr/>
            <p:nvPr/>
          </p:nvGrpSpPr>
          <p:grpSpPr>
            <a:xfrm>
              <a:off x="-181435" y="1604369"/>
              <a:ext cx="12475914" cy="4633758"/>
              <a:chOff x="-181435" y="1604369"/>
              <a:chExt cx="12475914" cy="4633758"/>
            </a:xfrm>
          </p:grpSpPr>
          <p:sp>
            <p:nvSpPr>
              <p:cNvPr id="12" name="Right Arrow 11"/>
              <p:cNvSpPr/>
              <p:nvPr/>
            </p:nvSpPr>
            <p:spPr>
              <a:xfrm>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181435" y="1821110"/>
                <a:ext cx="1405091" cy="4417017"/>
                <a:chOff x="0" y="1317356"/>
                <a:chExt cx="1405091" cy="4417017"/>
              </a:xfrm>
            </p:grpSpPr>
            <p:sp>
              <p:nvSpPr>
                <p:cNvPr id="21" name="Rectangle 20"/>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14" name="Right Arrow 13"/>
              <p:cNvSpPr/>
              <p:nvPr/>
            </p:nvSpPr>
            <p:spPr>
              <a:xfrm>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19" name="Rectangle 18"/>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16" name="Right Arrow 15"/>
              <p:cNvSpPr/>
              <p:nvPr/>
            </p:nvSpPr>
            <p:spPr>
              <a:xfrm>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sp>
            <p:nvSpPr>
              <p:cNvPr id="18" name="Right Arrow 17"/>
              <p:cNvSpPr/>
              <p:nvPr/>
            </p:nvSpPr>
            <p:spPr>
              <a:xfrm>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Content Placeholder 2"/>
            <p:cNvSpPr txBox="1">
              <a:spLocks/>
            </p:cNvSpPr>
            <p:nvPr/>
          </p:nvSpPr>
          <p:spPr>
            <a:xfrm>
              <a:off x="562380" y="1036881"/>
              <a:ext cx="10327008"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t>Forward mode, 3x3 stride 1</a:t>
              </a:r>
            </a:p>
          </p:txBody>
        </p:sp>
      </p:grpSp>
    </p:spTree>
    <p:extLst>
      <p:ext uri="{BB962C8B-B14F-4D97-AF65-F5344CB8AC3E}">
        <p14:creationId xmlns:p14="http://schemas.microsoft.com/office/powerpoint/2010/main" val="14863127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22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804660733"/>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sp>
        <p:nvSpPr>
          <p:cNvPr id="7" name="Rectangle 6"/>
          <p:cNvSpPr/>
          <p:nvPr/>
        </p:nvSpPr>
        <p:spPr>
          <a:xfrm>
            <a:off x="5251123" y="2670048"/>
            <a:ext cx="1857829" cy="1727457"/>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795814099"/>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9</a:t>
                      </a:r>
                    </a:p>
                  </a:txBody>
                  <a:tcPr anchor="ctr"/>
                </a:tc>
                <a:tc>
                  <a:txBody>
                    <a:bodyPr/>
                    <a:lstStyle/>
                    <a:p>
                      <a:pPr algn="ctr"/>
                      <a:r>
                        <a:rPr lang="en-US"/>
                        <a:t>8</a:t>
                      </a:r>
                      <a:endParaRPr lang="en-US" dirty="0"/>
                    </a:p>
                  </a:txBody>
                  <a:tcPr anchor="ctr"/>
                </a:tc>
                <a:tc>
                  <a:txBody>
                    <a:bodyPr/>
                    <a:lstStyle/>
                    <a:p>
                      <a:pPr algn="ctr"/>
                      <a:r>
                        <a:rPr lang="en-US" dirty="0"/>
                        <a:t>8</a:t>
                      </a:r>
                    </a:p>
                  </a:txBody>
                  <a:tcPr anchor="ctr"/>
                </a:tc>
                <a:extLst>
                  <a:ext uri="{0D108BD9-81ED-4DB2-BD59-A6C34878D82A}">
                    <a16:rowId xmlns:a16="http://schemas.microsoft.com/office/drawing/2014/main" val="10000"/>
                  </a:ext>
                </a:extLst>
              </a:tr>
              <a:tr h="562313">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1"/>
                  </a:ext>
                </a:extLst>
              </a:tr>
              <a:tr h="562313">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0002"/>
                  </a:ext>
                </a:extLst>
              </a:tr>
            </a:tbl>
          </a:graphicData>
        </a:graphic>
      </p:graphicFrame>
      <p:grpSp>
        <p:nvGrpSpPr>
          <p:cNvPr id="3" name="Group 2"/>
          <p:cNvGrpSpPr/>
          <p:nvPr/>
        </p:nvGrpSpPr>
        <p:grpSpPr>
          <a:xfrm>
            <a:off x="-181435" y="1036881"/>
            <a:ext cx="12475914" cy="5201246"/>
            <a:chOff x="-181435" y="1036881"/>
            <a:chExt cx="12475914" cy="5201246"/>
          </a:xfrm>
        </p:grpSpPr>
        <p:grpSp>
          <p:nvGrpSpPr>
            <p:cNvPr id="10" name="Group 9"/>
            <p:cNvGrpSpPr/>
            <p:nvPr/>
          </p:nvGrpSpPr>
          <p:grpSpPr>
            <a:xfrm>
              <a:off x="-181435" y="1036881"/>
              <a:ext cx="12475914" cy="5201246"/>
              <a:chOff x="-181435" y="1036881"/>
              <a:chExt cx="12475914" cy="5201246"/>
            </a:xfrm>
          </p:grpSpPr>
          <p:grpSp>
            <p:nvGrpSpPr>
              <p:cNvPr id="12" name="Group 11"/>
              <p:cNvGrpSpPr/>
              <p:nvPr/>
            </p:nvGrpSpPr>
            <p:grpSpPr>
              <a:xfrm>
                <a:off x="-181435" y="1604369"/>
                <a:ext cx="12475914" cy="4633758"/>
                <a:chOff x="-181435" y="1604369"/>
                <a:chExt cx="12475914" cy="4633758"/>
              </a:xfrm>
            </p:grpSpPr>
            <p:sp>
              <p:nvSpPr>
                <p:cNvPr id="14" name="Right Arrow 13"/>
                <p:cNvSpPr/>
                <p:nvPr/>
              </p:nvSpPr>
              <p:spPr>
                <a:xfrm>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181435" y="1821110"/>
                  <a:ext cx="1405091" cy="4417017"/>
                  <a:chOff x="0" y="1317356"/>
                  <a:chExt cx="1405091" cy="4417017"/>
                </a:xfrm>
              </p:grpSpPr>
              <p:sp>
                <p:nvSpPr>
                  <p:cNvPr id="23" name="Rectangle 22"/>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16" name="Right Arrow 15"/>
                <p:cNvSpPr/>
                <p:nvPr/>
              </p:nvSpPr>
              <p:spPr>
                <a:xfrm>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21" name="Rectangle 20"/>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18" name="Right Arrow 17"/>
                <p:cNvSpPr/>
                <p:nvPr/>
              </p:nvSpPr>
              <p:spPr>
                <a:xfrm>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sp>
              <p:nvSpPr>
                <p:cNvPr id="20" name="Right Arrow 19"/>
                <p:cNvSpPr/>
                <p:nvPr/>
              </p:nvSpPr>
              <p:spPr>
                <a:xfrm>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Content Placeholder 2"/>
              <p:cNvSpPr txBox="1">
                <a:spLocks/>
              </p:cNvSpPr>
              <p:nvPr/>
            </p:nvSpPr>
            <p:spPr>
              <a:xfrm>
                <a:off x="562380" y="1036881"/>
                <a:ext cx="10327008"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t>Forward mode, 3x3 stride 1</a:t>
                </a:r>
              </a:p>
            </p:txBody>
          </p:sp>
        </p:grpSp>
        <p:sp>
          <p:nvSpPr>
            <p:cNvPr id="25" name="TextBox 24"/>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spTree>
    <p:extLst>
      <p:ext uri="{BB962C8B-B14F-4D97-AF65-F5344CB8AC3E}">
        <p14:creationId xmlns:p14="http://schemas.microsoft.com/office/powerpoint/2010/main" val="15067996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a:xfrm>
            <a:off x="9116562" y="6444982"/>
            <a:ext cx="2844800" cy="365125"/>
          </a:xfrm>
        </p:spPr>
        <p:txBody>
          <a:bodyPr/>
          <a:lstStyle/>
          <a:p>
            <a:fld id="{AD29F1E6-0A42-6342-8A19-FA364A33AB30}" type="slidenum">
              <a:rPr lang="en-US" smtClean="0"/>
              <a:t>23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42733822"/>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49556541"/>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9</a:t>
                      </a:r>
                    </a:p>
                  </a:txBody>
                  <a:tcPr anchor="ctr"/>
                </a:tc>
                <a:tc>
                  <a:txBody>
                    <a:bodyPr/>
                    <a:lstStyle/>
                    <a:p>
                      <a:pPr algn="ctr"/>
                      <a:r>
                        <a:rPr lang="en-US"/>
                        <a:t>8</a:t>
                      </a:r>
                      <a:endParaRPr lang="en-US" dirty="0"/>
                    </a:p>
                  </a:txBody>
                  <a:tcPr anchor="ctr"/>
                </a:tc>
                <a:tc>
                  <a:txBody>
                    <a:bodyPr/>
                    <a:lstStyle/>
                    <a:p>
                      <a:pPr algn="ctr"/>
                      <a:r>
                        <a:rPr lang="en-US" dirty="0"/>
                        <a:t>8</a:t>
                      </a:r>
                    </a:p>
                  </a:txBody>
                  <a:tcPr anchor="ctr"/>
                </a:tc>
                <a:extLst>
                  <a:ext uri="{0D108BD9-81ED-4DB2-BD59-A6C34878D82A}">
                    <a16:rowId xmlns:a16="http://schemas.microsoft.com/office/drawing/2014/main" val="10000"/>
                  </a:ext>
                </a:extLst>
              </a:tr>
              <a:tr h="562313">
                <a:tc>
                  <a:txBody>
                    <a:bodyPr/>
                    <a:lstStyle/>
                    <a:p>
                      <a:pPr algn="ctr"/>
                      <a:r>
                        <a:rPr lang="en-US" dirty="0"/>
                        <a:t>9</a:t>
                      </a:r>
                    </a:p>
                  </a:txBody>
                  <a:tcPr anchor="ctr"/>
                </a:tc>
                <a:tc>
                  <a:txBody>
                    <a:bodyPr/>
                    <a:lstStyle/>
                    <a:p>
                      <a:pPr algn="ctr"/>
                      <a:r>
                        <a:rPr lang="en-US" dirty="0"/>
                        <a:t>6</a:t>
                      </a:r>
                    </a:p>
                  </a:txBody>
                  <a:tcPr anchor="ctr"/>
                </a:tc>
                <a:tc>
                  <a:txBody>
                    <a:bodyPr/>
                    <a:lstStyle/>
                    <a:p>
                      <a:pPr algn="ctr"/>
                      <a:r>
                        <a:rPr lang="en-US" dirty="0"/>
                        <a:t>6</a:t>
                      </a:r>
                    </a:p>
                  </a:txBody>
                  <a:tcPr anchor="ctr"/>
                </a:tc>
                <a:extLst>
                  <a:ext uri="{0D108BD9-81ED-4DB2-BD59-A6C34878D82A}">
                    <a16:rowId xmlns:a16="http://schemas.microsoft.com/office/drawing/2014/main" val="10001"/>
                  </a:ext>
                </a:extLst>
              </a:tr>
              <a:tr h="562313">
                <a:tc>
                  <a:txBody>
                    <a:bodyPr/>
                    <a:lstStyle/>
                    <a:p>
                      <a:pPr algn="ctr"/>
                      <a:r>
                        <a:rPr lang="en-US" dirty="0"/>
                        <a:t>7</a:t>
                      </a:r>
                    </a:p>
                  </a:txBody>
                  <a:tcPr anchor="ctr"/>
                </a:tc>
                <a:tc>
                  <a:txBody>
                    <a:bodyPr/>
                    <a:lstStyle/>
                    <a:p>
                      <a:pPr algn="ctr"/>
                      <a:r>
                        <a:rPr lang="en-US" dirty="0"/>
                        <a:t>7</a:t>
                      </a:r>
                    </a:p>
                  </a:txBody>
                  <a:tcPr anchor="ctr"/>
                </a:tc>
                <a:tc>
                  <a:txBody>
                    <a:bodyPr/>
                    <a:lstStyle/>
                    <a:p>
                      <a:pPr algn="ctr"/>
                      <a:r>
                        <a:rPr lang="en-US" dirty="0"/>
                        <a:t>7</a:t>
                      </a:r>
                    </a:p>
                  </a:txBody>
                  <a:tcPr anchor="ctr"/>
                </a:tc>
                <a:extLst>
                  <a:ext uri="{0D108BD9-81ED-4DB2-BD59-A6C34878D82A}">
                    <a16:rowId xmlns:a16="http://schemas.microsoft.com/office/drawing/2014/main" val="10002"/>
                  </a:ext>
                </a:extLst>
              </a:tr>
            </a:tbl>
          </a:graphicData>
        </a:graphic>
      </p:graphicFrame>
      <p:grpSp>
        <p:nvGrpSpPr>
          <p:cNvPr id="20" name="Group 19"/>
          <p:cNvGrpSpPr/>
          <p:nvPr/>
        </p:nvGrpSpPr>
        <p:grpSpPr>
          <a:xfrm>
            <a:off x="-181435" y="1036881"/>
            <a:ext cx="12475914" cy="5201246"/>
            <a:chOff x="-181435" y="1036881"/>
            <a:chExt cx="12475914" cy="5201246"/>
          </a:xfrm>
        </p:grpSpPr>
        <p:grpSp>
          <p:nvGrpSpPr>
            <p:cNvPr id="21" name="Group 20"/>
            <p:cNvGrpSpPr/>
            <p:nvPr/>
          </p:nvGrpSpPr>
          <p:grpSpPr>
            <a:xfrm>
              <a:off x="-181435" y="1036881"/>
              <a:ext cx="12475914" cy="5201246"/>
              <a:chOff x="-181435" y="1036881"/>
              <a:chExt cx="12475914" cy="5201246"/>
            </a:xfrm>
          </p:grpSpPr>
          <p:grpSp>
            <p:nvGrpSpPr>
              <p:cNvPr id="23" name="Group 22"/>
              <p:cNvGrpSpPr/>
              <p:nvPr/>
            </p:nvGrpSpPr>
            <p:grpSpPr>
              <a:xfrm>
                <a:off x="-181435" y="1604369"/>
                <a:ext cx="12475914" cy="4633758"/>
                <a:chOff x="-181435" y="1604369"/>
                <a:chExt cx="12475914" cy="4633758"/>
              </a:xfrm>
            </p:grpSpPr>
            <p:sp>
              <p:nvSpPr>
                <p:cNvPr id="25" name="Right Arrow 24"/>
                <p:cNvSpPr/>
                <p:nvPr/>
              </p:nvSpPr>
              <p:spPr>
                <a:xfrm>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181435" y="1821110"/>
                  <a:ext cx="1405091" cy="4417017"/>
                  <a:chOff x="0" y="1317356"/>
                  <a:chExt cx="1405091" cy="4417017"/>
                </a:xfrm>
              </p:grpSpPr>
              <p:sp>
                <p:nvSpPr>
                  <p:cNvPr id="34" name="Rectangle 33"/>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27" name="Right Arrow 26"/>
                <p:cNvSpPr/>
                <p:nvPr/>
              </p:nvSpPr>
              <p:spPr>
                <a:xfrm>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32" name="Rectangle 31"/>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29" name="Right Arrow 28"/>
                <p:cNvSpPr/>
                <p:nvPr/>
              </p:nvSpPr>
              <p:spPr>
                <a:xfrm>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ctangle 29"/>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sp>
              <p:nvSpPr>
                <p:cNvPr id="31" name="Right Arrow 30"/>
                <p:cNvSpPr/>
                <p:nvPr/>
              </p:nvSpPr>
              <p:spPr>
                <a:xfrm>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Content Placeholder 2"/>
              <p:cNvSpPr txBox="1">
                <a:spLocks/>
              </p:cNvSpPr>
              <p:nvPr/>
            </p:nvSpPr>
            <p:spPr>
              <a:xfrm>
                <a:off x="562380" y="1036881"/>
                <a:ext cx="10327008"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t>Forward mode, 3x3 stride 1</a:t>
                </a:r>
              </a:p>
            </p:txBody>
          </p:sp>
        </p:grpSp>
        <p:sp>
          <p:nvSpPr>
            <p:cNvPr id="22" name="TextBox 21"/>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spTree>
    <p:extLst>
      <p:ext uri="{BB962C8B-B14F-4D97-AF65-F5344CB8AC3E}">
        <p14:creationId xmlns:p14="http://schemas.microsoft.com/office/powerpoint/2010/main" val="1828771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24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457417142"/>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41647482"/>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1</a:t>
                      </a:r>
                      <a:r>
                        <a:rPr lang="en-US" baseline="0" dirty="0"/>
                        <a:t> </a:t>
                      </a:r>
                      <a:r>
                        <a:rPr lang="en-US" baseline="-25000" dirty="0"/>
                        <a:t>9</a:t>
                      </a:r>
                    </a:p>
                  </a:txBody>
                  <a:tcPr anchor="ctr"/>
                </a:tc>
                <a:tc>
                  <a:txBody>
                    <a:bodyPr/>
                    <a:lstStyle/>
                    <a:p>
                      <a:pPr algn="ctr"/>
                      <a:r>
                        <a:rPr lang="en-US" baseline="0" dirty="0"/>
                        <a:t>3 </a:t>
                      </a:r>
                      <a:r>
                        <a:rPr lang="en-US" baseline="-25000" dirty="0"/>
                        <a:t>8</a:t>
                      </a:r>
                    </a:p>
                  </a:txBody>
                  <a:tcPr anchor="ctr"/>
                </a:tc>
                <a:tc>
                  <a:txBody>
                    <a:bodyPr/>
                    <a:lstStyle/>
                    <a:p>
                      <a:pPr algn="ctr"/>
                      <a:r>
                        <a:rPr lang="en-US" baseline="0" dirty="0"/>
                        <a:t>1 </a:t>
                      </a:r>
                      <a:r>
                        <a:rPr lang="en-US" baseline="-25000" dirty="0"/>
                        <a:t>8</a:t>
                      </a:r>
                    </a:p>
                  </a:txBody>
                  <a:tcPr anchor="ctr"/>
                </a:tc>
                <a:extLst>
                  <a:ext uri="{0D108BD9-81ED-4DB2-BD59-A6C34878D82A}">
                    <a16:rowId xmlns:a16="http://schemas.microsoft.com/office/drawing/2014/main" val="10000"/>
                  </a:ext>
                </a:extLst>
              </a:tr>
              <a:tr h="562313">
                <a:tc>
                  <a:txBody>
                    <a:bodyPr/>
                    <a:lstStyle/>
                    <a:p>
                      <a:pPr algn="ctr"/>
                      <a:r>
                        <a:rPr lang="en-US" baseline="0" dirty="0"/>
                        <a:t>1 </a:t>
                      </a:r>
                      <a:r>
                        <a:rPr lang="en-US" baseline="-25000" dirty="0"/>
                        <a:t>9</a:t>
                      </a:r>
                    </a:p>
                  </a:txBody>
                  <a:tcPr anchor="ctr"/>
                </a:tc>
                <a:tc>
                  <a:txBody>
                    <a:bodyPr/>
                    <a:lstStyle/>
                    <a:p>
                      <a:pPr algn="ctr"/>
                      <a:r>
                        <a:rPr lang="en-US" baseline="0" dirty="0"/>
                        <a:t>4 </a:t>
                      </a:r>
                      <a:r>
                        <a:rPr lang="en-US" baseline="-25000" dirty="0"/>
                        <a:t>6</a:t>
                      </a:r>
                    </a:p>
                  </a:txBody>
                  <a:tcPr anchor="ctr"/>
                </a:tc>
                <a:tc>
                  <a:txBody>
                    <a:bodyPr/>
                    <a:lstStyle/>
                    <a:p>
                      <a:pPr algn="ctr"/>
                      <a:r>
                        <a:rPr lang="en-US" baseline="0" dirty="0"/>
                        <a:t>2 </a:t>
                      </a:r>
                      <a:r>
                        <a:rPr lang="en-US" baseline="-25000" dirty="0"/>
                        <a:t>6</a:t>
                      </a:r>
                    </a:p>
                  </a:txBody>
                  <a:tcPr anchor="ctr"/>
                </a:tc>
                <a:extLst>
                  <a:ext uri="{0D108BD9-81ED-4DB2-BD59-A6C34878D82A}">
                    <a16:rowId xmlns:a16="http://schemas.microsoft.com/office/drawing/2014/main" val="10001"/>
                  </a:ext>
                </a:extLst>
              </a:tr>
              <a:tr h="562313">
                <a:tc>
                  <a:txBody>
                    <a:bodyPr/>
                    <a:lstStyle/>
                    <a:p>
                      <a:pPr algn="ctr"/>
                      <a:r>
                        <a:rPr lang="en-US" baseline="0" dirty="0"/>
                        <a:t>6 </a:t>
                      </a:r>
                      <a:r>
                        <a:rPr lang="en-US" baseline="-25000" dirty="0"/>
                        <a:t>7</a:t>
                      </a:r>
                    </a:p>
                  </a:txBody>
                  <a:tcPr anchor="ctr"/>
                </a:tc>
                <a:tc>
                  <a:txBody>
                    <a:bodyPr/>
                    <a:lstStyle/>
                    <a:p>
                      <a:pPr algn="ctr"/>
                      <a:r>
                        <a:rPr lang="en-US" baseline="0" dirty="0"/>
                        <a:t>2 </a:t>
                      </a:r>
                      <a:r>
                        <a:rPr lang="en-US" baseline="-25000" dirty="0"/>
                        <a:t>7</a:t>
                      </a:r>
                    </a:p>
                  </a:txBody>
                  <a:tcPr anchor="ctr"/>
                </a:tc>
                <a:tc>
                  <a:txBody>
                    <a:bodyPr/>
                    <a:lstStyle/>
                    <a:p>
                      <a:pPr algn="ctr"/>
                      <a:r>
                        <a:rPr lang="en-US" baseline="0" dirty="0"/>
                        <a:t>1 </a:t>
                      </a:r>
                      <a:r>
                        <a:rPr lang="en-US" baseline="-25000" dirty="0"/>
                        <a:t>7</a:t>
                      </a:r>
                    </a:p>
                  </a:txBody>
                  <a:tcPr anchor="ctr"/>
                </a:tc>
                <a:extLst>
                  <a:ext uri="{0D108BD9-81ED-4DB2-BD59-A6C34878D82A}">
                    <a16:rowId xmlns:a16="http://schemas.microsoft.com/office/drawing/2014/main" val="10002"/>
                  </a:ext>
                </a:extLst>
              </a:tr>
            </a:tbl>
          </a:graphicData>
        </a:graphic>
      </p:graphicFrame>
      <p:grpSp>
        <p:nvGrpSpPr>
          <p:cNvPr id="3" name="Group 2"/>
          <p:cNvGrpSpPr/>
          <p:nvPr/>
        </p:nvGrpSpPr>
        <p:grpSpPr>
          <a:xfrm>
            <a:off x="-181435" y="868382"/>
            <a:ext cx="12475914" cy="5369745"/>
            <a:chOff x="-181435" y="868382"/>
            <a:chExt cx="12475914" cy="5369745"/>
          </a:xfrm>
        </p:grpSpPr>
        <p:sp>
          <p:nvSpPr>
            <p:cNvPr id="11" name="Content Placeholder 2"/>
            <p:cNvSpPr txBox="1">
              <a:spLocks/>
            </p:cNvSpPr>
            <p:nvPr/>
          </p:nvSpPr>
          <p:spPr>
            <a:xfrm>
              <a:off x="385790" y="868382"/>
              <a:ext cx="11623115"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200" dirty="0"/>
                <a:t>Backward mode. Large fonts represents the values of the derivatives of the current layer (max-pool) and small font the corresponding value of the previous layer.</a:t>
              </a:r>
            </a:p>
          </p:txBody>
        </p:sp>
        <p:grpSp>
          <p:nvGrpSpPr>
            <p:cNvPr id="10" name="Group 9"/>
            <p:cNvGrpSpPr/>
            <p:nvPr/>
          </p:nvGrpSpPr>
          <p:grpSpPr>
            <a:xfrm>
              <a:off x="-181435" y="1604369"/>
              <a:ext cx="12475914" cy="4633758"/>
              <a:chOff x="-181435" y="1604369"/>
              <a:chExt cx="12475914" cy="4633758"/>
            </a:xfrm>
          </p:grpSpPr>
          <p:grpSp>
            <p:nvGrpSpPr>
              <p:cNvPr id="14" name="Group 13"/>
              <p:cNvGrpSpPr/>
              <p:nvPr/>
            </p:nvGrpSpPr>
            <p:grpSpPr>
              <a:xfrm>
                <a:off x="-181435" y="1604369"/>
                <a:ext cx="12475914" cy="4633758"/>
                <a:chOff x="-181435" y="1604369"/>
                <a:chExt cx="12475914" cy="4633758"/>
              </a:xfrm>
            </p:grpSpPr>
            <p:sp>
              <p:nvSpPr>
                <p:cNvPr id="16" name="Right Arrow 15"/>
                <p:cNvSpPr/>
                <p:nvPr/>
              </p:nvSpPr>
              <p:spPr>
                <a:xfrm rot="10800000">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181435" y="1821110"/>
                  <a:ext cx="1405091" cy="4417017"/>
                  <a:chOff x="0" y="1317356"/>
                  <a:chExt cx="1405091" cy="4417017"/>
                </a:xfrm>
              </p:grpSpPr>
              <p:sp>
                <p:nvSpPr>
                  <p:cNvPr id="25" name="Rectangle 24"/>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18" name="Right Arrow 17"/>
                <p:cNvSpPr/>
                <p:nvPr/>
              </p:nvSpPr>
              <p:spPr>
                <a:xfrm rot="10800000">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23" name="Rectangle 22"/>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sp>
              <p:nvSpPr>
                <p:cNvPr id="20" name="Right Arrow 19"/>
                <p:cNvSpPr/>
                <p:nvPr/>
              </p:nvSpPr>
              <p:spPr>
                <a:xfrm rot="10800000">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sp>
              <p:nvSpPr>
                <p:cNvPr id="22" name="Right Arrow 21"/>
                <p:cNvSpPr/>
                <p:nvPr/>
              </p:nvSpPr>
              <p:spPr>
                <a:xfrm rot="10800000">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grpSp>
    </p:spTree>
    <p:extLst>
      <p:ext uri="{BB962C8B-B14F-4D97-AF65-F5344CB8AC3E}">
        <p14:creationId xmlns:p14="http://schemas.microsoft.com/office/powerpoint/2010/main" val="3367278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25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15931442"/>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054688222"/>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1</a:t>
                      </a:r>
                      <a:r>
                        <a:rPr lang="en-US" baseline="0" dirty="0"/>
                        <a:t> </a:t>
                      </a:r>
                      <a:r>
                        <a:rPr lang="en-US" baseline="-25000" dirty="0"/>
                        <a:t>9</a:t>
                      </a:r>
                    </a:p>
                  </a:txBody>
                  <a:tcPr anchor="ctr"/>
                </a:tc>
                <a:tc>
                  <a:txBody>
                    <a:bodyPr/>
                    <a:lstStyle/>
                    <a:p>
                      <a:pPr algn="ctr"/>
                      <a:r>
                        <a:rPr lang="en-US" baseline="0" dirty="0"/>
                        <a:t>3 </a:t>
                      </a:r>
                      <a:r>
                        <a:rPr lang="en-US" baseline="-25000" dirty="0"/>
                        <a:t>8</a:t>
                      </a:r>
                    </a:p>
                  </a:txBody>
                  <a:tcPr anchor="ctr"/>
                </a:tc>
                <a:tc>
                  <a:txBody>
                    <a:bodyPr/>
                    <a:lstStyle/>
                    <a:p>
                      <a:pPr algn="ctr"/>
                      <a:r>
                        <a:rPr lang="en-US" baseline="0" dirty="0"/>
                        <a:t>1 </a:t>
                      </a:r>
                      <a:r>
                        <a:rPr lang="en-US" baseline="-25000" dirty="0"/>
                        <a:t>8</a:t>
                      </a:r>
                    </a:p>
                  </a:txBody>
                  <a:tcPr anchor="ctr"/>
                </a:tc>
                <a:extLst>
                  <a:ext uri="{0D108BD9-81ED-4DB2-BD59-A6C34878D82A}">
                    <a16:rowId xmlns:a16="http://schemas.microsoft.com/office/drawing/2014/main" val="10000"/>
                  </a:ext>
                </a:extLst>
              </a:tr>
              <a:tr h="562313">
                <a:tc>
                  <a:txBody>
                    <a:bodyPr/>
                    <a:lstStyle/>
                    <a:p>
                      <a:pPr algn="ctr"/>
                      <a:r>
                        <a:rPr lang="en-US" baseline="0" dirty="0"/>
                        <a:t>1 </a:t>
                      </a:r>
                      <a:r>
                        <a:rPr lang="en-US" baseline="-25000" dirty="0"/>
                        <a:t>9</a:t>
                      </a:r>
                    </a:p>
                  </a:txBody>
                  <a:tcPr anchor="ctr"/>
                </a:tc>
                <a:tc>
                  <a:txBody>
                    <a:bodyPr/>
                    <a:lstStyle/>
                    <a:p>
                      <a:pPr algn="ctr"/>
                      <a:r>
                        <a:rPr lang="en-US" baseline="0" dirty="0"/>
                        <a:t>4 </a:t>
                      </a:r>
                      <a:r>
                        <a:rPr lang="en-US" baseline="-25000" dirty="0"/>
                        <a:t>6</a:t>
                      </a:r>
                    </a:p>
                  </a:txBody>
                  <a:tcPr anchor="ctr"/>
                </a:tc>
                <a:tc>
                  <a:txBody>
                    <a:bodyPr/>
                    <a:lstStyle/>
                    <a:p>
                      <a:pPr algn="ctr"/>
                      <a:r>
                        <a:rPr lang="en-US" baseline="0" dirty="0"/>
                        <a:t>2 </a:t>
                      </a:r>
                      <a:r>
                        <a:rPr lang="en-US" baseline="-25000" dirty="0"/>
                        <a:t>6</a:t>
                      </a:r>
                    </a:p>
                  </a:txBody>
                  <a:tcPr anchor="ctr"/>
                </a:tc>
                <a:extLst>
                  <a:ext uri="{0D108BD9-81ED-4DB2-BD59-A6C34878D82A}">
                    <a16:rowId xmlns:a16="http://schemas.microsoft.com/office/drawing/2014/main" val="10001"/>
                  </a:ext>
                </a:extLst>
              </a:tr>
              <a:tr h="562313">
                <a:tc>
                  <a:txBody>
                    <a:bodyPr/>
                    <a:lstStyle/>
                    <a:p>
                      <a:pPr algn="ctr"/>
                      <a:r>
                        <a:rPr lang="en-US" baseline="0" dirty="0"/>
                        <a:t>6 </a:t>
                      </a:r>
                      <a:r>
                        <a:rPr lang="en-US" baseline="-25000" dirty="0"/>
                        <a:t>7</a:t>
                      </a:r>
                    </a:p>
                  </a:txBody>
                  <a:tcPr anchor="ctr"/>
                </a:tc>
                <a:tc>
                  <a:txBody>
                    <a:bodyPr/>
                    <a:lstStyle/>
                    <a:p>
                      <a:pPr algn="ctr"/>
                      <a:r>
                        <a:rPr lang="en-US" baseline="0" dirty="0"/>
                        <a:t>2 </a:t>
                      </a:r>
                      <a:r>
                        <a:rPr lang="en-US" baseline="-25000" dirty="0"/>
                        <a:t>7</a:t>
                      </a:r>
                    </a:p>
                  </a:txBody>
                  <a:tcPr anchor="ctr"/>
                </a:tc>
                <a:tc>
                  <a:txBody>
                    <a:bodyPr/>
                    <a:lstStyle/>
                    <a:p>
                      <a:pPr algn="ctr"/>
                      <a:r>
                        <a:rPr lang="en-US" baseline="0" dirty="0"/>
                        <a:t>1 </a:t>
                      </a:r>
                      <a:r>
                        <a:rPr lang="en-US" baseline="-25000" dirty="0"/>
                        <a:t>7</a:t>
                      </a:r>
                    </a:p>
                  </a:txBody>
                  <a:tcPr anchor="ctr"/>
                </a:tc>
                <a:extLst>
                  <a:ext uri="{0D108BD9-81ED-4DB2-BD59-A6C34878D82A}">
                    <a16:rowId xmlns:a16="http://schemas.microsoft.com/office/drawing/2014/main" val="10002"/>
                  </a:ext>
                </a:extLst>
              </a:tr>
            </a:tbl>
          </a:graphicData>
        </a:graphic>
      </p:graphicFrame>
      <p:sp>
        <p:nvSpPr>
          <p:cNvPr id="10" name="Rectangle 9"/>
          <p:cNvSpPr/>
          <p:nvPr/>
        </p:nvSpPr>
        <p:spPr>
          <a:xfrm>
            <a:off x="3959352" y="2670048"/>
            <a:ext cx="1857829" cy="1727457"/>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8375904" y="3236976"/>
            <a:ext cx="554334" cy="550839"/>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181435" y="868382"/>
            <a:ext cx="12475914" cy="5369745"/>
            <a:chOff x="-181435" y="868382"/>
            <a:chExt cx="12475914" cy="5369745"/>
          </a:xfrm>
        </p:grpSpPr>
        <p:sp>
          <p:nvSpPr>
            <p:cNvPr id="14" name="Content Placeholder 2"/>
            <p:cNvSpPr txBox="1">
              <a:spLocks/>
            </p:cNvSpPr>
            <p:nvPr/>
          </p:nvSpPr>
          <p:spPr>
            <a:xfrm>
              <a:off x="385790" y="868382"/>
              <a:ext cx="11623115"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200" dirty="0"/>
                <a:t>Backward mode. Large fonts represents the values of the derivatives of the current layer (max-pool) and small font the corresponding value of the previous layer.</a:t>
              </a:r>
            </a:p>
          </p:txBody>
        </p:sp>
        <p:grpSp>
          <p:nvGrpSpPr>
            <p:cNvPr id="15" name="Group 14"/>
            <p:cNvGrpSpPr/>
            <p:nvPr/>
          </p:nvGrpSpPr>
          <p:grpSpPr>
            <a:xfrm>
              <a:off x="-181435" y="1604369"/>
              <a:ext cx="12475914" cy="4633758"/>
              <a:chOff x="-181435" y="1604369"/>
              <a:chExt cx="12475914" cy="4633758"/>
            </a:xfrm>
          </p:grpSpPr>
          <p:grpSp>
            <p:nvGrpSpPr>
              <p:cNvPr id="16" name="Group 15"/>
              <p:cNvGrpSpPr/>
              <p:nvPr/>
            </p:nvGrpSpPr>
            <p:grpSpPr>
              <a:xfrm>
                <a:off x="-181435" y="1604369"/>
                <a:ext cx="12475914" cy="4633758"/>
                <a:chOff x="-181435" y="1604369"/>
                <a:chExt cx="12475914" cy="4633758"/>
              </a:xfrm>
            </p:grpSpPr>
            <p:grpSp>
              <p:nvGrpSpPr>
                <p:cNvPr id="19" name="Group 18"/>
                <p:cNvGrpSpPr/>
                <p:nvPr/>
              </p:nvGrpSpPr>
              <p:grpSpPr>
                <a:xfrm>
                  <a:off x="-181435" y="1821110"/>
                  <a:ext cx="1405091" cy="4417017"/>
                  <a:chOff x="0" y="1317356"/>
                  <a:chExt cx="1405091" cy="4417017"/>
                </a:xfrm>
              </p:grpSpPr>
              <p:sp>
                <p:nvSpPr>
                  <p:cNvPr id="27" name="Rectangle 26"/>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grpSp>
              <p:nvGrpSpPr>
                <p:cNvPr id="21" name="Group 20"/>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25" name="Rectangle 24"/>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mc:AlternateContent xmlns:mc="http://schemas.openxmlformats.org/markup-compatibility/2006" xmlns:a14="http://schemas.microsoft.com/office/drawing/2010/main">
              <mc:Choice Requires="a14">
                <p:sp>
                  <p:nvSpPr>
                    <p:cNvPr id="23" name="Rectangle 22"/>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grpSp>
          <p:sp>
            <p:nvSpPr>
              <p:cNvPr id="17" name="TextBox 16"/>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grpSp>
      <p:sp>
        <p:nvSpPr>
          <p:cNvPr id="29" name="Right Arrow 28"/>
          <p:cNvSpPr/>
          <p:nvPr/>
        </p:nvSpPr>
        <p:spPr>
          <a:xfrm rot="10800000">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rot="10800000">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10800000">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7243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26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365498106"/>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68311472"/>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1</a:t>
                      </a:r>
                      <a:r>
                        <a:rPr lang="en-US" baseline="0" dirty="0"/>
                        <a:t> </a:t>
                      </a:r>
                      <a:r>
                        <a:rPr lang="en-US" baseline="-25000" dirty="0"/>
                        <a:t>9</a:t>
                      </a:r>
                    </a:p>
                  </a:txBody>
                  <a:tcPr anchor="ctr"/>
                </a:tc>
                <a:tc>
                  <a:txBody>
                    <a:bodyPr/>
                    <a:lstStyle/>
                    <a:p>
                      <a:pPr algn="ctr"/>
                      <a:r>
                        <a:rPr lang="en-US" baseline="0" dirty="0"/>
                        <a:t>3 </a:t>
                      </a:r>
                      <a:r>
                        <a:rPr lang="en-US" baseline="-25000" dirty="0"/>
                        <a:t>8</a:t>
                      </a:r>
                    </a:p>
                  </a:txBody>
                  <a:tcPr anchor="ctr"/>
                </a:tc>
                <a:tc>
                  <a:txBody>
                    <a:bodyPr/>
                    <a:lstStyle/>
                    <a:p>
                      <a:pPr algn="ctr"/>
                      <a:r>
                        <a:rPr lang="en-US" baseline="0" dirty="0"/>
                        <a:t>1 </a:t>
                      </a:r>
                      <a:r>
                        <a:rPr lang="en-US" baseline="-25000" dirty="0"/>
                        <a:t>8</a:t>
                      </a:r>
                    </a:p>
                  </a:txBody>
                  <a:tcPr anchor="ctr"/>
                </a:tc>
                <a:extLst>
                  <a:ext uri="{0D108BD9-81ED-4DB2-BD59-A6C34878D82A}">
                    <a16:rowId xmlns:a16="http://schemas.microsoft.com/office/drawing/2014/main" val="10000"/>
                  </a:ext>
                </a:extLst>
              </a:tr>
              <a:tr h="562313">
                <a:tc>
                  <a:txBody>
                    <a:bodyPr/>
                    <a:lstStyle/>
                    <a:p>
                      <a:pPr algn="ctr"/>
                      <a:r>
                        <a:rPr lang="en-US" baseline="0" dirty="0"/>
                        <a:t>1 </a:t>
                      </a:r>
                      <a:r>
                        <a:rPr lang="en-US" baseline="-25000" dirty="0"/>
                        <a:t>9</a:t>
                      </a:r>
                    </a:p>
                  </a:txBody>
                  <a:tcPr anchor="ctr"/>
                </a:tc>
                <a:tc>
                  <a:txBody>
                    <a:bodyPr/>
                    <a:lstStyle/>
                    <a:p>
                      <a:pPr algn="ctr"/>
                      <a:r>
                        <a:rPr lang="en-US" baseline="0" dirty="0"/>
                        <a:t>4 </a:t>
                      </a:r>
                      <a:r>
                        <a:rPr lang="en-US" baseline="-25000" dirty="0"/>
                        <a:t>6</a:t>
                      </a:r>
                    </a:p>
                  </a:txBody>
                  <a:tcPr anchor="ctr"/>
                </a:tc>
                <a:tc>
                  <a:txBody>
                    <a:bodyPr/>
                    <a:lstStyle/>
                    <a:p>
                      <a:pPr algn="ctr"/>
                      <a:r>
                        <a:rPr lang="en-US" baseline="0" dirty="0"/>
                        <a:t>2 </a:t>
                      </a:r>
                      <a:r>
                        <a:rPr lang="en-US" baseline="-25000" dirty="0"/>
                        <a:t>6</a:t>
                      </a:r>
                    </a:p>
                  </a:txBody>
                  <a:tcPr anchor="ctr"/>
                </a:tc>
                <a:extLst>
                  <a:ext uri="{0D108BD9-81ED-4DB2-BD59-A6C34878D82A}">
                    <a16:rowId xmlns:a16="http://schemas.microsoft.com/office/drawing/2014/main" val="10001"/>
                  </a:ext>
                </a:extLst>
              </a:tr>
              <a:tr h="562313">
                <a:tc>
                  <a:txBody>
                    <a:bodyPr/>
                    <a:lstStyle/>
                    <a:p>
                      <a:pPr algn="ctr"/>
                      <a:r>
                        <a:rPr lang="en-US" baseline="0" dirty="0"/>
                        <a:t>6 </a:t>
                      </a:r>
                      <a:r>
                        <a:rPr lang="en-US" baseline="-25000" dirty="0"/>
                        <a:t>7</a:t>
                      </a:r>
                    </a:p>
                  </a:txBody>
                  <a:tcPr anchor="ctr"/>
                </a:tc>
                <a:tc>
                  <a:txBody>
                    <a:bodyPr/>
                    <a:lstStyle/>
                    <a:p>
                      <a:pPr algn="ctr"/>
                      <a:r>
                        <a:rPr lang="en-US" baseline="0" dirty="0"/>
                        <a:t>2 </a:t>
                      </a:r>
                      <a:r>
                        <a:rPr lang="en-US" baseline="-25000" dirty="0"/>
                        <a:t>7</a:t>
                      </a:r>
                    </a:p>
                  </a:txBody>
                  <a:tcPr anchor="ctr"/>
                </a:tc>
                <a:tc>
                  <a:txBody>
                    <a:bodyPr/>
                    <a:lstStyle/>
                    <a:p>
                      <a:pPr algn="ctr"/>
                      <a:r>
                        <a:rPr lang="en-US" baseline="0" dirty="0"/>
                        <a:t>1 </a:t>
                      </a:r>
                      <a:r>
                        <a:rPr lang="en-US" baseline="-25000" dirty="0"/>
                        <a:t>7</a:t>
                      </a:r>
                    </a:p>
                  </a:txBody>
                  <a:tcPr anchor="ctr"/>
                </a:tc>
                <a:extLst>
                  <a:ext uri="{0D108BD9-81ED-4DB2-BD59-A6C34878D82A}">
                    <a16:rowId xmlns:a16="http://schemas.microsoft.com/office/drawing/2014/main" val="10002"/>
                  </a:ext>
                </a:extLst>
              </a:tr>
            </a:tbl>
          </a:graphicData>
        </a:graphic>
      </p:graphicFrame>
      <p:sp>
        <p:nvSpPr>
          <p:cNvPr id="10" name="Rectangle 9"/>
          <p:cNvSpPr/>
          <p:nvPr/>
        </p:nvSpPr>
        <p:spPr>
          <a:xfrm>
            <a:off x="3959352" y="2670048"/>
            <a:ext cx="1857829" cy="1727457"/>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4004503" y="3285968"/>
            <a:ext cx="493776" cy="49561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8375904" y="3236976"/>
            <a:ext cx="554334" cy="550839"/>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81435" y="868382"/>
            <a:ext cx="12475914" cy="5369745"/>
            <a:chOff x="-181435" y="868382"/>
            <a:chExt cx="12475914" cy="5369745"/>
          </a:xfrm>
        </p:grpSpPr>
        <p:sp>
          <p:nvSpPr>
            <p:cNvPr id="30" name="Content Placeholder 2"/>
            <p:cNvSpPr txBox="1">
              <a:spLocks/>
            </p:cNvSpPr>
            <p:nvPr/>
          </p:nvSpPr>
          <p:spPr>
            <a:xfrm>
              <a:off x="385790" y="868382"/>
              <a:ext cx="11623115"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200" dirty="0"/>
                <a:t>Backward mode. Large fonts represents the values of the derivatives of the current layer (max-pool) and small font the corresponding value of the previous layer.</a:t>
              </a:r>
            </a:p>
          </p:txBody>
        </p:sp>
        <p:grpSp>
          <p:nvGrpSpPr>
            <p:cNvPr id="31" name="Group 30"/>
            <p:cNvGrpSpPr/>
            <p:nvPr/>
          </p:nvGrpSpPr>
          <p:grpSpPr>
            <a:xfrm>
              <a:off x="-181435" y="1604369"/>
              <a:ext cx="12475914" cy="4633758"/>
              <a:chOff x="-181435" y="1604369"/>
              <a:chExt cx="12475914" cy="4633758"/>
            </a:xfrm>
          </p:grpSpPr>
          <p:grpSp>
            <p:nvGrpSpPr>
              <p:cNvPr id="32" name="Group 31"/>
              <p:cNvGrpSpPr/>
              <p:nvPr/>
            </p:nvGrpSpPr>
            <p:grpSpPr>
              <a:xfrm>
                <a:off x="-181435" y="1604369"/>
                <a:ext cx="12475914" cy="4633758"/>
                <a:chOff x="-181435" y="1604369"/>
                <a:chExt cx="12475914" cy="4633758"/>
              </a:xfrm>
            </p:grpSpPr>
            <p:grpSp>
              <p:nvGrpSpPr>
                <p:cNvPr id="35" name="Group 34"/>
                <p:cNvGrpSpPr/>
                <p:nvPr/>
              </p:nvGrpSpPr>
              <p:grpSpPr>
                <a:xfrm>
                  <a:off x="-181435" y="1821110"/>
                  <a:ext cx="1405091" cy="4417017"/>
                  <a:chOff x="0" y="1317356"/>
                  <a:chExt cx="1405091" cy="4417017"/>
                </a:xfrm>
              </p:grpSpPr>
              <p:sp>
                <p:nvSpPr>
                  <p:cNvPr id="43" name="Rectangle 42"/>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grpSp>
              <p:nvGrpSpPr>
                <p:cNvPr id="37" name="Group 36"/>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41" name="Rectangle 40"/>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mc:AlternateContent xmlns:mc="http://schemas.openxmlformats.org/markup-compatibility/2006" xmlns:a14="http://schemas.microsoft.com/office/drawing/2010/main">
              <mc:Choice Requires="a14">
                <p:sp>
                  <p:nvSpPr>
                    <p:cNvPr id="39" name="Rectangle 38"/>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grpSp>
          <p:sp>
            <p:nvSpPr>
              <p:cNvPr id="33" name="TextBox 32"/>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grpSp>
      <p:sp>
        <p:nvSpPr>
          <p:cNvPr id="45" name="Right Arrow 44"/>
          <p:cNvSpPr/>
          <p:nvPr/>
        </p:nvSpPr>
        <p:spPr>
          <a:xfrm rot="10800000">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ight Arrow 45"/>
          <p:cNvSpPr/>
          <p:nvPr/>
        </p:nvSpPr>
        <p:spPr>
          <a:xfrm rot="10800000">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Arrow 46"/>
          <p:cNvSpPr/>
          <p:nvPr/>
        </p:nvSpPr>
        <p:spPr>
          <a:xfrm rot="10800000">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ight Arrow 47"/>
          <p:cNvSpPr/>
          <p:nvPr/>
        </p:nvSpPr>
        <p:spPr>
          <a:xfrm rot="10800000">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1476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890397317"/>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84888278"/>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1</a:t>
                      </a:r>
                      <a:r>
                        <a:rPr lang="en-US" baseline="0" dirty="0"/>
                        <a:t> </a:t>
                      </a:r>
                      <a:r>
                        <a:rPr lang="en-US" baseline="-25000" dirty="0"/>
                        <a:t>9</a:t>
                      </a:r>
                    </a:p>
                  </a:txBody>
                  <a:tcPr anchor="ctr"/>
                </a:tc>
                <a:tc>
                  <a:txBody>
                    <a:bodyPr/>
                    <a:lstStyle/>
                    <a:p>
                      <a:pPr algn="ctr"/>
                      <a:r>
                        <a:rPr lang="en-US" baseline="0" dirty="0"/>
                        <a:t>3 </a:t>
                      </a:r>
                      <a:r>
                        <a:rPr lang="en-US" baseline="-25000" dirty="0"/>
                        <a:t>8</a:t>
                      </a:r>
                    </a:p>
                  </a:txBody>
                  <a:tcPr anchor="ctr"/>
                </a:tc>
                <a:tc>
                  <a:txBody>
                    <a:bodyPr/>
                    <a:lstStyle/>
                    <a:p>
                      <a:pPr algn="ctr"/>
                      <a:r>
                        <a:rPr lang="en-US" baseline="0" dirty="0"/>
                        <a:t>1 </a:t>
                      </a:r>
                      <a:r>
                        <a:rPr lang="en-US" baseline="-25000" dirty="0"/>
                        <a:t>8</a:t>
                      </a:r>
                    </a:p>
                  </a:txBody>
                  <a:tcPr anchor="ctr"/>
                </a:tc>
                <a:extLst>
                  <a:ext uri="{0D108BD9-81ED-4DB2-BD59-A6C34878D82A}">
                    <a16:rowId xmlns:a16="http://schemas.microsoft.com/office/drawing/2014/main" val="10000"/>
                  </a:ext>
                </a:extLst>
              </a:tr>
              <a:tr h="562313">
                <a:tc>
                  <a:txBody>
                    <a:bodyPr/>
                    <a:lstStyle/>
                    <a:p>
                      <a:pPr algn="ctr"/>
                      <a:r>
                        <a:rPr lang="en-US" baseline="0" dirty="0"/>
                        <a:t>1 </a:t>
                      </a:r>
                      <a:r>
                        <a:rPr lang="en-US" baseline="-25000" dirty="0"/>
                        <a:t>9</a:t>
                      </a:r>
                    </a:p>
                  </a:txBody>
                  <a:tcPr anchor="ctr"/>
                </a:tc>
                <a:tc>
                  <a:txBody>
                    <a:bodyPr/>
                    <a:lstStyle/>
                    <a:p>
                      <a:pPr algn="ctr"/>
                      <a:r>
                        <a:rPr lang="en-US" baseline="0" dirty="0"/>
                        <a:t>4 </a:t>
                      </a:r>
                      <a:r>
                        <a:rPr lang="en-US" baseline="-25000" dirty="0"/>
                        <a:t>6</a:t>
                      </a:r>
                    </a:p>
                  </a:txBody>
                  <a:tcPr anchor="ctr"/>
                </a:tc>
                <a:tc>
                  <a:txBody>
                    <a:bodyPr/>
                    <a:lstStyle/>
                    <a:p>
                      <a:pPr algn="ctr"/>
                      <a:r>
                        <a:rPr lang="en-US" baseline="0" dirty="0"/>
                        <a:t>2 </a:t>
                      </a:r>
                      <a:r>
                        <a:rPr lang="en-US" baseline="-25000" dirty="0"/>
                        <a:t>6</a:t>
                      </a:r>
                    </a:p>
                  </a:txBody>
                  <a:tcPr anchor="ctr"/>
                </a:tc>
                <a:extLst>
                  <a:ext uri="{0D108BD9-81ED-4DB2-BD59-A6C34878D82A}">
                    <a16:rowId xmlns:a16="http://schemas.microsoft.com/office/drawing/2014/main" val="10001"/>
                  </a:ext>
                </a:extLst>
              </a:tr>
              <a:tr h="562313">
                <a:tc>
                  <a:txBody>
                    <a:bodyPr/>
                    <a:lstStyle/>
                    <a:p>
                      <a:pPr algn="ctr"/>
                      <a:r>
                        <a:rPr lang="en-US" baseline="0" dirty="0"/>
                        <a:t>6 </a:t>
                      </a:r>
                      <a:r>
                        <a:rPr lang="en-US" baseline="-25000" dirty="0"/>
                        <a:t>7</a:t>
                      </a:r>
                    </a:p>
                  </a:txBody>
                  <a:tcPr anchor="ctr"/>
                </a:tc>
                <a:tc>
                  <a:txBody>
                    <a:bodyPr/>
                    <a:lstStyle/>
                    <a:p>
                      <a:pPr algn="ctr"/>
                      <a:r>
                        <a:rPr lang="en-US" baseline="0" dirty="0"/>
                        <a:t>2 </a:t>
                      </a:r>
                      <a:r>
                        <a:rPr lang="en-US" baseline="-25000" dirty="0"/>
                        <a:t>7</a:t>
                      </a:r>
                    </a:p>
                  </a:txBody>
                  <a:tcPr anchor="ctr"/>
                </a:tc>
                <a:tc>
                  <a:txBody>
                    <a:bodyPr/>
                    <a:lstStyle/>
                    <a:p>
                      <a:pPr algn="ctr"/>
                      <a:r>
                        <a:rPr lang="en-US" baseline="0" dirty="0"/>
                        <a:t>1 </a:t>
                      </a:r>
                      <a:r>
                        <a:rPr lang="en-US" baseline="-25000" dirty="0"/>
                        <a:t>7</a:t>
                      </a:r>
                    </a:p>
                  </a:txBody>
                  <a:tcPr anchor="ctr"/>
                </a:tc>
                <a:extLst>
                  <a:ext uri="{0D108BD9-81ED-4DB2-BD59-A6C34878D82A}">
                    <a16:rowId xmlns:a16="http://schemas.microsoft.com/office/drawing/2014/main" val="10002"/>
                  </a:ext>
                </a:extLst>
              </a:tr>
            </a:tbl>
          </a:graphicData>
        </a:graphic>
      </p:graphicFrame>
      <p:sp>
        <p:nvSpPr>
          <p:cNvPr id="10" name="Rectangle 9"/>
          <p:cNvSpPr/>
          <p:nvPr/>
        </p:nvSpPr>
        <p:spPr>
          <a:xfrm>
            <a:off x="3959352" y="2670048"/>
            <a:ext cx="1857829" cy="1727457"/>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3959352" y="3225999"/>
            <a:ext cx="365806" cy="307777"/>
          </a:xfrm>
          <a:prstGeom prst="rect">
            <a:avLst/>
          </a:prstGeom>
          <a:noFill/>
        </p:spPr>
        <p:txBody>
          <a:bodyPr wrap="none" rtlCol="0">
            <a:spAutoFit/>
          </a:bodyPr>
          <a:lstStyle/>
          <a:p>
            <a:r>
              <a:rPr lang="en-US" sz="1400" dirty="0"/>
              <a:t>+1</a:t>
            </a:r>
          </a:p>
        </p:txBody>
      </p:sp>
      <p:sp>
        <p:nvSpPr>
          <p:cNvPr id="12" name="Rectangle 11"/>
          <p:cNvSpPr/>
          <p:nvPr/>
        </p:nvSpPr>
        <p:spPr>
          <a:xfrm>
            <a:off x="8375904" y="3225999"/>
            <a:ext cx="554334" cy="550839"/>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181435" y="868382"/>
            <a:ext cx="12475914" cy="5369745"/>
            <a:chOff x="-181435" y="868382"/>
            <a:chExt cx="12475914" cy="5369745"/>
          </a:xfrm>
        </p:grpSpPr>
        <p:sp>
          <p:nvSpPr>
            <p:cNvPr id="14" name="Content Placeholder 2"/>
            <p:cNvSpPr txBox="1">
              <a:spLocks/>
            </p:cNvSpPr>
            <p:nvPr/>
          </p:nvSpPr>
          <p:spPr>
            <a:xfrm>
              <a:off x="385790" y="868382"/>
              <a:ext cx="11623115"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200" dirty="0"/>
                <a:t>Backward mode. Large fonts represents the values of the derivatives of the current layer (max-pool) and small font the corresponding value of the previous layer.</a:t>
              </a:r>
            </a:p>
          </p:txBody>
        </p:sp>
        <p:grpSp>
          <p:nvGrpSpPr>
            <p:cNvPr id="15" name="Group 14"/>
            <p:cNvGrpSpPr/>
            <p:nvPr/>
          </p:nvGrpSpPr>
          <p:grpSpPr>
            <a:xfrm>
              <a:off x="-181435" y="1604369"/>
              <a:ext cx="12475914" cy="4633758"/>
              <a:chOff x="-181435" y="1604369"/>
              <a:chExt cx="12475914" cy="4633758"/>
            </a:xfrm>
          </p:grpSpPr>
          <p:grpSp>
            <p:nvGrpSpPr>
              <p:cNvPr id="16" name="Group 15"/>
              <p:cNvGrpSpPr/>
              <p:nvPr/>
            </p:nvGrpSpPr>
            <p:grpSpPr>
              <a:xfrm>
                <a:off x="-181435" y="1604369"/>
                <a:ext cx="12475914" cy="4633758"/>
                <a:chOff x="-181435" y="1604369"/>
                <a:chExt cx="12475914" cy="4633758"/>
              </a:xfrm>
            </p:grpSpPr>
            <p:grpSp>
              <p:nvGrpSpPr>
                <p:cNvPr id="19" name="Group 18"/>
                <p:cNvGrpSpPr/>
                <p:nvPr/>
              </p:nvGrpSpPr>
              <p:grpSpPr>
                <a:xfrm>
                  <a:off x="-181435" y="1821110"/>
                  <a:ext cx="1405091" cy="4417017"/>
                  <a:chOff x="0" y="1317356"/>
                  <a:chExt cx="1405091" cy="4417017"/>
                </a:xfrm>
              </p:grpSpPr>
              <p:sp>
                <p:nvSpPr>
                  <p:cNvPr id="27" name="Rectangle 26"/>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grpSp>
              <p:nvGrpSpPr>
                <p:cNvPr id="21" name="Group 20"/>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25" name="Rectangle 24"/>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mc:AlternateContent xmlns:mc="http://schemas.openxmlformats.org/markup-compatibility/2006" xmlns:a14="http://schemas.microsoft.com/office/drawing/2010/main">
              <mc:Choice Requires="a14">
                <p:sp>
                  <p:nvSpPr>
                    <p:cNvPr id="23" name="Rectangle 22"/>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grpSp>
          <p:sp>
            <p:nvSpPr>
              <p:cNvPr id="17" name="TextBox 16"/>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grpSp>
      <p:sp>
        <p:nvSpPr>
          <p:cNvPr id="29" name="Right Arrow 28"/>
          <p:cNvSpPr/>
          <p:nvPr/>
        </p:nvSpPr>
        <p:spPr>
          <a:xfrm rot="10800000">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rot="10800000">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10800000">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1216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890397317"/>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84888278"/>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1</a:t>
                      </a:r>
                      <a:r>
                        <a:rPr lang="en-US" baseline="0" dirty="0"/>
                        <a:t> </a:t>
                      </a:r>
                      <a:r>
                        <a:rPr lang="en-US" baseline="-25000" dirty="0"/>
                        <a:t>9</a:t>
                      </a:r>
                    </a:p>
                  </a:txBody>
                  <a:tcPr anchor="ctr"/>
                </a:tc>
                <a:tc>
                  <a:txBody>
                    <a:bodyPr/>
                    <a:lstStyle/>
                    <a:p>
                      <a:pPr algn="ctr"/>
                      <a:r>
                        <a:rPr lang="en-US" baseline="0" dirty="0"/>
                        <a:t>3 </a:t>
                      </a:r>
                      <a:r>
                        <a:rPr lang="en-US" baseline="-25000" dirty="0"/>
                        <a:t>8</a:t>
                      </a:r>
                    </a:p>
                  </a:txBody>
                  <a:tcPr anchor="ctr"/>
                </a:tc>
                <a:tc>
                  <a:txBody>
                    <a:bodyPr/>
                    <a:lstStyle/>
                    <a:p>
                      <a:pPr algn="ctr"/>
                      <a:r>
                        <a:rPr lang="en-US" baseline="0" dirty="0"/>
                        <a:t>1 </a:t>
                      </a:r>
                      <a:r>
                        <a:rPr lang="en-US" baseline="-25000" dirty="0"/>
                        <a:t>8</a:t>
                      </a:r>
                    </a:p>
                  </a:txBody>
                  <a:tcPr anchor="ctr"/>
                </a:tc>
                <a:extLst>
                  <a:ext uri="{0D108BD9-81ED-4DB2-BD59-A6C34878D82A}">
                    <a16:rowId xmlns:a16="http://schemas.microsoft.com/office/drawing/2014/main" val="10000"/>
                  </a:ext>
                </a:extLst>
              </a:tr>
              <a:tr h="562313">
                <a:tc>
                  <a:txBody>
                    <a:bodyPr/>
                    <a:lstStyle/>
                    <a:p>
                      <a:pPr algn="ctr"/>
                      <a:r>
                        <a:rPr lang="en-US" baseline="0" dirty="0"/>
                        <a:t>1 </a:t>
                      </a:r>
                      <a:r>
                        <a:rPr lang="en-US" baseline="-25000" dirty="0"/>
                        <a:t>9</a:t>
                      </a:r>
                    </a:p>
                  </a:txBody>
                  <a:tcPr anchor="ctr"/>
                </a:tc>
                <a:tc>
                  <a:txBody>
                    <a:bodyPr/>
                    <a:lstStyle/>
                    <a:p>
                      <a:pPr algn="ctr"/>
                      <a:r>
                        <a:rPr lang="en-US" baseline="0" dirty="0"/>
                        <a:t>4 </a:t>
                      </a:r>
                      <a:r>
                        <a:rPr lang="en-US" baseline="-25000" dirty="0"/>
                        <a:t>6</a:t>
                      </a:r>
                    </a:p>
                  </a:txBody>
                  <a:tcPr anchor="ctr"/>
                </a:tc>
                <a:tc>
                  <a:txBody>
                    <a:bodyPr/>
                    <a:lstStyle/>
                    <a:p>
                      <a:pPr algn="ctr"/>
                      <a:r>
                        <a:rPr lang="en-US" baseline="0" dirty="0"/>
                        <a:t>2 </a:t>
                      </a:r>
                      <a:r>
                        <a:rPr lang="en-US" baseline="-25000" dirty="0"/>
                        <a:t>6</a:t>
                      </a:r>
                    </a:p>
                  </a:txBody>
                  <a:tcPr anchor="ctr"/>
                </a:tc>
                <a:extLst>
                  <a:ext uri="{0D108BD9-81ED-4DB2-BD59-A6C34878D82A}">
                    <a16:rowId xmlns:a16="http://schemas.microsoft.com/office/drawing/2014/main" val="10001"/>
                  </a:ext>
                </a:extLst>
              </a:tr>
              <a:tr h="562313">
                <a:tc>
                  <a:txBody>
                    <a:bodyPr/>
                    <a:lstStyle/>
                    <a:p>
                      <a:pPr algn="ctr"/>
                      <a:r>
                        <a:rPr lang="en-US" baseline="0" dirty="0"/>
                        <a:t>6 </a:t>
                      </a:r>
                      <a:r>
                        <a:rPr lang="en-US" baseline="-25000" dirty="0"/>
                        <a:t>7</a:t>
                      </a:r>
                    </a:p>
                  </a:txBody>
                  <a:tcPr anchor="ctr"/>
                </a:tc>
                <a:tc>
                  <a:txBody>
                    <a:bodyPr/>
                    <a:lstStyle/>
                    <a:p>
                      <a:pPr algn="ctr"/>
                      <a:r>
                        <a:rPr lang="en-US" baseline="0" dirty="0"/>
                        <a:t>2 </a:t>
                      </a:r>
                      <a:r>
                        <a:rPr lang="en-US" baseline="-25000" dirty="0"/>
                        <a:t>7</a:t>
                      </a:r>
                    </a:p>
                  </a:txBody>
                  <a:tcPr anchor="ctr"/>
                </a:tc>
                <a:tc>
                  <a:txBody>
                    <a:bodyPr/>
                    <a:lstStyle/>
                    <a:p>
                      <a:pPr algn="ctr"/>
                      <a:r>
                        <a:rPr lang="en-US" baseline="0" dirty="0"/>
                        <a:t>1 </a:t>
                      </a:r>
                      <a:r>
                        <a:rPr lang="en-US" baseline="-25000" dirty="0"/>
                        <a:t>7</a:t>
                      </a:r>
                    </a:p>
                  </a:txBody>
                  <a:tcPr anchor="ctr"/>
                </a:tc>
                <a:extLst>
                  <a:ext uri="{0D108BD9-81ED-4DB2-BD59-A6C34878D82A}">
                    <a16:rowId xmlns:a16="http://schemas.microsoft.com/office/drawing/2014/main" val="10002"/>
                  </a:ext>
                </a:extLst>
              </a:tr>
            </a:tbl>
          </a:graphicData>
        </a:graphic>
      </p:graphicFrame>
      <p:sp>
        <p:nvSpPr>
          <p:cNvPr id="10" name="Rectangle 9"/>
          <p:cNvSpPr/>
          <p:nvPr/>
        </p:nvSpPr>
        <p:spPr>
          <a:xfrm>
            <a:off x="4597705" y="2670048"/>
            <a:ext cx="1857829" cy="1727457"/>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3959352" y="3225999"/>
            <a:ext cx="365806" cy="307777"/>
          </a:xfrm>
          <a:prstGeom prst="rect">
            <a:avLst/>
          </a:prstGeom>
          <a:noFill/>
        </p:spPr>
        <p:txBody>
          <a:bodyPr wrap="none" rtlCol="0">
            <a:spAutoFit/>
          </a:bodyPr>
          <a:lstStyle/>
          <a:p>
            <a:r>
              <a:rPr lang="en-US" sz="1400" dirty="0"/>
              <a:t>+1</a:t>
            </a:r>
          </a:p>
        </p:txBody>
      </p:sp>
      <p:sp>
        <p:nvSpPr>
          <p:cNvPr id="12" name="Rectangle 11"/>
          <p:cNvSpPr/>
          <p:nvPr/>
        </p:nvSpPr>
        <p:spPr>
          <a:xfrm>
            <a:off x="8945248" y="3225999"/>
            <a:ext cx="554334" cy="550839"/>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181435" y="868382"/>
            <a:ext cx="12475914" cy="5369745"/>
            <a:chOff x="-181435" y="868382"/>
            <a:chExt cx="12475914" cy="5369745"/>
          </a:xfrm>
        </p:grpSpPr>
        <p:sp>
          <p:nvSpPr>
            <p:cNvPr id="14" name="Content Placeholder 2"/>
            <p:cNvSpPr txBox="1">
              <a:spLocks/>
            </p:cNvSpPr>
            <p:nvPr/>
          </p:nvSpPr>
          <p:spPr>
            <a:xfrm>
              <a:off x="385790" y="868382"/>
              <a:ext cx="11623115"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200" dirty="0"/>
                <a:t>Backward mode. Large fonts represents the values of the derivatives of the current layer (max-pool) and small font the corresponding value of the previous layer.</a:t>
              </a:r>
            </a:p>
          </p:txBody>
        </p:sp>
        <p:grpSp>
          <p:nvGrpSpPr>
            <p:cNvPr id="15" name="Group 14"/>
            <p:cNvGrpSpPr/>
            <p:nvPr/>
          </p:nvGrpSpPr>
          <p:grpSpPr>
            <a:xfrm>
              <a:off x="-181435" y="1604369"/>
              <a:ext cx="12475914" cy="4633758"/>
              <a:chOff x="-181435" y="1604369"/>
              <a:chExt cx="12475914" cy="4633758"/>
            </a:xfrm>
          </p:grpSpPr>
          <p:grpSp>
            <p:nvGrpSpPr>
              <p:cNvPr id="16" name="Group 15"/>
              <p:cNvGrpSpPr/>
              <p:nvPr/>
            </p:nvGrpSpPr>
            <p:grpSpPr>
              <a:xfrm>
                <a:off x="-181435" y="1604369"/>
                <a:ext cx="12475914" cy="4633758"/>
                <a:chOff x="-181435" y="1604369"/>
                <a:chExt cx="12475914" cy="4633758"/>
              </a:xfrm>
            </p:grpSpPr>
            <p:grpSp>
              <p:nvGrpSpPr>
                <p:cNvPr id="19" name="Group 18"/>
                <p:cNvGrpSpPr/>
                <p:nvPr/>
              </p:nvGrpSpPr>
              <p:grpSpPr>
                <a:xfrm>
                  <a:off x="-181435" y="1821110"/>
                  <a:ext cx="1405091" cy="4417017"/>
                  <a:chOff x="0" y="1317356"/>
                  <a:chExt cx="1405091" cy="4417017"/>
                </a:xfrm>
              </p:grpSpPr>
              <p:sp>
                <p:nvSpPr>
                  <p:cNvPr id="27" name="Rectangle 26"/>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grpSp>
              <p:nvGrpSpPr>
                <p:cNvPr id="21" name="Group 20"/>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25" name="Rectangle 24"/>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mc:AlternateContent xmlns:mc="http://schemas.openxmlformats.org/markup-compatibility/2006" xmlns:a14="http://schemas.microsoft.com/office/drawing/2010/main">
              <mc:Choice Requires="a14">
                <p:sp>
                  <p:nvSpPr>
                    <p:cNvPr id="23" name="Rectangle 22"/>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grpSp>
          <p:sp>
            <p:nvSpPr>
              <p:cNvPr id="17" name="TextBox 16"/>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grpSp>
      <p:sp>
        <p:nvSpPr>
          <p:cNvPr id="29" name="Oval 28"/>
          <p:cNvSpPr/>
          <p:nvPr/>
        </p:nvSpPr>
        <p:spPr>
          <a:xfrm>
            <a:off x="5270830" y="2702568"/>
            <a:ext cx="493776" cy="49561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rot="10800000">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10800000">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10800000">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1675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29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890397317"/>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84888278"/>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1</a:t>
                      </a:r>
                      <a:r>
                        <a:rPr lang="en-US" baseline="0" dirty="0"/>
                        <a:t> </a:t>
                      </a:r>
                      <a:r>
                        <a:rPr lang="en-US" baseline="-25000" dirty="0"/>
                        <a:t>9</a:t>
                      </a:r>
                    </a:p>
                  </a:txBody>
                  <a:tcPr anchor="ctr"/>
                </a:tc>
                <a:tc>
                  <a:txBody>
                    <a:bodyPr/>
                    <a:lstStyle/>
                    <a:p>
                      <a:pPr algn="ctr"/>
                      <a:r>
                        <a:rPr lang="en-US" baseline="0" dirty="0"/>
                        <a:t>3 </a:t>
                      </a:r>
                      <a:r>
                        <a:rPr lang="en-US" baseline="-25000" dirty="0"/>
                        <a:t>8</a:t>
                      </a:r>
                    </a:p>
                  </a:txBody>
                  <a:tcPr anchor="ctr"/>
                </a:tc>
                <a:tc>
                  <a:txBody>
                    <a:bodyPr/>
                    <a:lstStyle/>
                    <a:p>
                      <a:pPr algn="ctr"/>
                      <a:r>
                        <a:rPr lang="en-US" baseline="0" dirty="0"/>
                        <a:t>1 </a:t>
                      </a:r>
                      <a:r>
                        <a:rPr lang="en-US" baseline="-25000" dirty="0"/>
                        <a:t>8</a:t>
                      </a:r>
                    </a:p>
                  </a:txBody>
                  <a:tcPr anchor="ctr"/>
                </a:tc>
                <a:extLst>
                  <a:ext uri="{0D108BD9-81ED-4DB2-BD59-A6C34878D82A}">
                    <a16:rowId xmlns:a16="http://schemas.microsoft.com/office/drawing/2014/main" val="10000"/>
                  </a:ext>
                </a:extLst>
              </a:tr>
              <a:tr h="562313">
                <a:tc>
                  <a:txBody>
                    <a:bodyPr/>
                    <a:lstStyle/>
                    <a:p>
                      <a:pPr algn="ctr"/>
                      <a:r>
                        <a:rPr lang="en-US" baseline="0" dirty="0"/>
                        <a:t>1 </a:t>
                      </a:r>
                      <a:r>
                        <a:rPr lang="en-US" baseline="-25000" dirty="0"/>
                        <a:t>9</a:t>
                      </a:r>
                    </a:p>
                  </a:txBody>
                  <a:tcPr anchor="ctr"/>
                </a:tc>
                <a:tc>
                  <a:txBody>
                    <a:bodyPr/>
                    <a:lstStyle/>
                    <a:p>
                      <a:pPr algn="ctr"/>
                      <a:r>
                        <a:rPr lang="en-US" baseline="0" dirty="0"/>
                        <a:t>4 </a:t>
                      </a:r>
                      <a:r>
                        <a:rPr lang="en-US" baseline="-25000" dirty="0"/>
                        <a:t>6</a:t>
                      </a:r>
                    </a:p>
                  </a:txBody>
                  <a:tcPr anchor="ctr"/>
                </a:tc>
                <a:tc>
                  <a:txBody>
                    <a:bodyPr/>
                    <a:lstStyle/>
                    <a:p>
                      <a:pPr algn="ctr"/>
                      <a:r>
                        <a:rPr lang="en-US" baseline="0" dirty="0"/>
                        <a:t>2 </a:t>
                      </a:r>
                      <a:r>
                        <a:rPr lang="en-US" baseline="-25000" dirty="0"/>
                        <a:t>6</a:t>
                      </a:r>
                    </a:p>
                  </a:txBody>
                  <a:tcPr anchor="ctr"/>
                </a:tc>
                <a:extLst>
                  <a:ext uri="{0D108BD9-81ED-4DB2-BD59-A6C34878D82A}">
                    <a16:rowId xmlns:a16="http://schemas.microsoft.com/office/drawing/2014/main" val="10001"/>
                  </a:ext>
                </a:extLst>
              </a:tr>
              <a:tr h="562313">
                <a:tc>
                  <a:txBody>
                    <a:bodyPr/>
                    <a:lstStyle/>
                    <a:p>
                      <a:pPr algn="ctr"/>
                      <a:r>
                        <a:rPr lang="en-US" baseline="0" dirty="0"/>
                        <a:t>6 </a:t>
                      </a:r>
                      <a:r>
                        <a:rPr lang="en-US" baseline="-25000" dirty="0"/>
                        <a:t>7</a:t>
                      </a:r>
                    </a:p>
                  </a:txBody>
                  <a:tcPr anchor="ctr"/>
                </a:tc>
                <a:tc>
                  <a:txBody>
                    <a:bodyPr/>
                    <a:lstStyle/>
                    <a:p>
                      <a:pPr algn="ctr"/>
                      <a:r>
                        <a:rPr lang="en-US" baseline="0" dirty="0"/>
                        <a:t>2 </a:t>
                      </a:r>
                      <a:r>
                        <a:rPr lang="en-US" baseline="-25000" dirty="0"/>
                        <a:t>7</a:t>
                      </a:r>
                    </a:p>
                  </a:txBody>
                  <a:tcPr anchor="ctr"/>
                </a:tc>
                <a:tc>
                  <a:txBody>
                    <a:bodyPr/>
                    <a:lstStyle/>
                    <a:p>
                      <a:pPr algn="ctr"/>
                      <a:r>
                        <a:rPr lang="en-US" baseline="0" dirty="0"/>
                        <a:t>1 </a:t>
                      </a:r>
                      <a:r>
                        <a:rPr lang="en-US" baseline="-25000" dirty="0"/>
                        <a:t>7</a:t>
                      </a:r>
                    </a:p>
                  </a:txBody>
                  <a:tcPr anchor="ctr"/>
                </a:tc>
                <a:extLst>
                  <a:ext uri="{0D108BD9-81ED-4DB2-BD59-A6C34878D82A}">
                    <a16:rowId xmlns:a16="http://schemas.microsoft.com/office/drawing/2014/main" val="10002"/>
                  </a:ext>
                </a:extLst>
              </a:tr>
            </a:tbl>
          </a:graphicData>
        </a:graphic>
      </p:graphicFrame>
      <p:sp>
        <p:nvSpPr>
          <p:cNvPr id="10" name="Rectangle 9"/>
          <p:cNvSpPr/>
          <p:nvPr/>
        </p:nvSpPr>
        <p:spPr>
          <a:xfrm>
            <a:off x="4597705" y="2670048"/>
            <a:ext cx="1857829" cy="1727457"/>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3959352" y="3225999"/>
            <a:ext cx="365806" cy="307777"/>
          </a:xfrm>
          <a:prstGeom prst="rect">
            <a:avLst/>
          </a:prstGeom>
          <a:noFill/>
        </p:spPr>
        <p:txBody>
          <a:bodyPr wrap="none" rtlCol="0">
            <a:spAutoFit/>
          </a:bodyPr>
          <a:lstStyle/>
          <a:p>
            <a:r>
              <a:rPr lang="en-US" sz="1400" dirty="0"/>
              <a:t>+1</a:t>
            </a:r>
          </a:p>
        </p:txBody>
      </p:sp>
      <p:sp>
        <p:nvSpPr>
          <p:cNvPr id="12" name="Rectangle 11"/>
          <p:cNvSpPr/>
          <p:nvPr/>
        </p:nvSpPr>
        <p:spPr>
          <a:xfrm>
            <a:off x="8945248" y="3225999"/>
            <a:ext cx="554334" cy="550839"/>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181435" y="868382"/>
            <a:ext cx="12475914" cy="5369745"/>
            <a:chOff x="-181435" y="868382"/>
            <a:chExt cx="12475914" cy="5369745"/>
          </a:xfrm>
        </p:grpSpPr>
        <p:sp>
          <p:nvSpPr>
            <p:cNvPr id="14" name="Content Placeholder 2"/>
            <p:cNvSpPr txBox="1">
              <a:spLocks/>
            </p:cNvSpPr>
            <p:nvPr/>
          </p:nvSpPr>
          <p:spPr>
            <a:xfrm>
              <a:off x="385790" y="868382"/>
              <a:ext cx="11623115"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200" dirty="0"/>
                <a:t>Backward mode. Large fonts represents the values of the derivatives of the current layer (max-pool) and small font the corresponding value of the previous layer.</a:t>
              </a:r>
            </a:p>
          </p:txBody>
        </p:sp>
        <p:grpSp>
          <p:nvGrpSpPr>
            <p:cNvPr id="15" name="Group 14"/>
            <p:cNvGrpSpPr/>
            <p:nvPr/>
          </p:nvGrpSpPr>
          <p:grpSpPr>
            <a:xfrm>
              <a:off x="-181435" y="1604369"/>
              <a:ext cx="12475914" cy="4633758"/>
              <a:chOff x="-181435" y="1604369"/>
              <a:chExt cx="12475914" cy="4633758"/>
            </a:xfrm>
          </p:grpSpPr>
          <p:grpSp>
            <p:nvGrpSpPr>
              <p:cNvPr id="16" name="Group 15"/>
              <p:cNvGrpSpPr/>
              <p:nvPr/>
            </p:nvGrpSpPr>
            <p:grpSpPr>
              <a:xfrm>
                <a:off x="-181435" y="1604369"/>
                <a:ext cx="12475914" cy="4633758"/>
                <a:chOff x="-181435" y="1604369"/>
                <a:chExt cx="12475914" cy="4633758"/>
              </a:xfrm>
            </p:grpSpPr>
            <p:grpSp>
              <p:nvGrpSpPr>
                <p:cNvPr id="19" name="Group 18"/>
                <p:cNvGrpSpPr/>
                <p:nvPr/>
              </p:nvGrpSpPr>
              <p:grpSpPr>
                <a:xfrm>
                  <a:off x="-181435" y="1821110"/>
                  <a:ext cx="1405091" cy="4417017"/>
                  <a:chOff x="0" y="1317356"/>
                  <a:chExt cx="1405091" cy="4417017"/>
                </a:xfrm>
              </p:grpSpPr>
              <p:sp>
                <p:nvSpPr>
                  <p:cNvPr id="27" name="Rectangle 26"/>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grpSp>
              <p:nvGrpSpPr>
                <p:cNvPr id="21" name="Group 20"/>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25" name="Rectangle 24"/>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mc:AlternateContent xmlns:mc="http://schemas.openxmlformats.org/markup-compatibility/2006" xmlns:a14="http://schemas.microsoft.com/office/drawing/2010/main">
              <mc:Choice Requires="a14">
                <p:sp>
                  <p:nvSpPr>
                    <p:cNvPr id="23" name="Rectangle 22"/>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grpSp>
          <p:sp>
            <p:nvSpPr>
              <p:cNvPr id="17" name="TextBox 16"/>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grpSp>
      <p:sp>
        <p:nvSpPr>
          <p:cNvPr id="30" name="TextBox 29"/>
          <p:cNvSpPr txBox="1"/>
          <p:nvPr/>
        </p:nvSpPr>
        <p:spPr>
          <a:xfrm>
            <a:off x="5190016" y="2620152"/>
            <a:ext cx="365806" cy="307777"/>
          </a:xfrm>
          <a:prstGeom prst="rect">
            <a:avLst/>
          </a:prstGeom>
          <a:noFill/>
        </p:spPr>
        <p:txBody>
          <a:bodyPr wrap="none" rtlCol="0">
            <a:spAutoFit/>
          </a:bodyPr>
          <a:lstStyle/>
          <a:p>
            <a:r>
              <a:rPr lang="en-US" sz="1400" dirty="0"/>
              <a:t>+3</a:t>
            </a:r>
          </a:p>
        </p:txBody>
      </p:sp>
      <p:sp>
        <p:nvSpPr>
          <p:cNvPr id="31" name="Right Arrow 30"/>
          <p:cNvSpPr/>
          <p:nvPr/>
        </p:nvSpPr>
        <p:spPr>
          <a:xfrm rot="10800000">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10800000">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rot="10800000">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520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a:t>Review from last lecture</a:t>
            </a:r>
          </a:p>
          <a:p>
            <a:pPr marL="514350" indent="-514350">
              <a:spcAft>
                <a:spcPts val="1200"/>
              </a:spcAft>
              <a:buFont typeface="+mj-lt"/>
              <a:buAutoNum type="arabicPeriod"/>
            </a:pPr>
            <a:r>
              <a:rPr lang="en-US" dirty="0"/>
              <a:t>Training CNNs </a:t>
            </a:r>
          </a:p>
          <a:p>
            <a:pPr marL="514350" indent="-514350">
              <a:spcAft>
                <a:spcPts val="1200"/>
              </a:spcAft>
              <a:buFont typeface="+mj-lt"/>
              <a:buAutoNum type="arabicPeriod"/>
            </a:pPr>
            <a:r>
              <a:rPr lang="en-US" dirty="0" err="1"/>
              <a:t>BackProp</a:t>
            </a:r>
            <a:r>
              <a:rPr lang="en-US" dirty="0"/>
              <a:t> of </a:t>
            </a:r>
            <a:r>
              <a:rPr lang="en-US" dirty="0" err="1"/>
              <a:t>MaxPooling</a:t>
            </a:r>
            <a:r>
              <a:rPr lang="en-US" dirty="0"/>
              <a:t> layer </a:t>
            </a:r>
          </a:p>
          <a:p>
            <a:pPr marL="514350" indent="-514350">
              <a:spcAft>
                <a:spcPts val="1200"/>
              </a:spcAft>
              <a:buFont typeface="+mj-lt"/>
              <a:buAutoNum type="arabicPeriod"/>
            </a:pPr>
            <a:r>
              <a:rPr lang="en-US" dirty="0"/>
              <a:t>Layers Receptive Field</a:t>
            </a:r>
          </a:p>
          <a:p>
            <a:pPr marL="514350" indent="-514350">
              <a:spcAft>
                <a:spcPts val="1200"/>
              </a:spcAft>
              <a:buFont typeface="+mj-lt"/>
              <a:buAutoNum type="arabicPeriod"/>
            </a:pPr>
            <a:r>
              <a:rPr lang="en-US" dirty="0"/>
              <a:t>Saliency maps  </a:t>
            </a:r>
          </a:p>
          <a:p>
            <a:pPr marL="514350" indent="-514350">
              <a:spcAft>
                <a:spcPts val="1200"/>
              </a:spcAft>
              <a:buFont typeface="+mj-lt"/>
              <a:buAutoNum type="arabicPeriod"/>
            </a:pPr>
            <a:r>
              <a:rPr lang="en-US" dirty="0"/>
              <a:t>Transfer Learning</a:t>
            </a:r>
          </a:p>
          <a:p>
            <a:pPr marL="514350" indent="-514350">
              <a:spcAft>
                <a:spcPts val="1200"/>
              </a:spcAft>
              <a:buFont typeface="+mj-lt"/>
              <a:buAutoNum type="arabicPeriod"/>
            </a:pPr>
            <a:r>
              <a:rPr lang="en-US" dirty="0"/>
              <a:t>A bit of history</a:t>
            </a:r>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1186962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30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890397317"/>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84888278"/>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1</a:t>
                      </a:r>
                      <a:r>
                        <a:rPr lang="en-US" baseline="0" dirty="0"/>
                        <a:t> </a:t>
                      </a:r>
                      <a:r>
                        <a:rPr lang="en-US" baseline="-25000" dirty="0"/>
                        <a:t>9</a:t>
                      </a:r>
                    </a:p>
                  </a:txBody>
                  <a:tcPr anchor="ctr"/>
                </a:tc>
                <a:tc>
                  <a:txBody>
                    <a:bodyPr/>
                    <a:lstStyle/>
                    <a:p>
                      <a:pPr algn="ctr"/>
                      <a:r>
                        <a:rPr lang="en-US" baseline="0" dirty="0"/>
                        <a:t>3 </a:t>
                      </a:r>
                      <a:r>
                        <a:rPr lang="en-US" baseline="-25000" dirty="0"/>
                        <a:t>8</a:t>
                      </a:r>
                    </a:p>
                  </a:txBody>
                  <a:tcPr anchor="ctr"/>
                </a:tc>
                <a:tc>
                  <a:txBody>
                    <a:bodyPr/>
                    <a:lstStyle/>
                    <a:p>
                      <a:pPr algn="ctr"/>
                      <a:r>
                        <a:rPr lang="en-US" baseline="0" dirty="0"/>
                        <a:t>1 </a:t>
                      </a:r>
                      <a:r>
                        <a:rPr lang="en-US" baseline="-25000" dirty="0"/>
                        <a:t>8</a:t>
                      </a:r>
                    </a:p>
                  </a:txBody>
                  <a:tcPr anchor="ctr"/>
                </a:tc>
                <a:extLst>
                  <a:ext uri="{0D108BD9-81ED-4DB2-BD59-A6C34878D82A}">
                    <a16:rowId xmlns:a16="http://schemas.microsoft.com/office/drawing/2014/main" val="10000"/>
                  </a:ext>
                </a:extLst>
              </a:tr>
              <a:tr h="562313">
                <a:tc>
                  <a:txBody>
                    <a:bodyPr/>
                    <a:lstStyle/>
                    <a:p>
                      <a:pPr algn="ctr"/>
                      <a:r>
                        <a:rPr lang="en-US" baseline="0" dirty="0"/>
                        <a:t>1 </a:t>
                      </a:r>
                      <a:r>
                        <a:rPr lang="en-US" baseline="-25000" dirty="0"/>
                        <a:t>9</a:t>
                      </a:r>
                    </a:p>
                  </a:txBody>
                  <a:tcPr anchor="ctr"/>
                </a:tc>
                <a:tc>
                  <a:txBody>
                    <a:bodyPr/>
                    <a:lstStyle/>
                    <a:p>
                      <a:pPr algn="ctr"/>
                      <a:r>
                        <a:rPr lang="en-US" baseline="0" dirty="0"/>
                        <a:t>4 </a:t>
                      </a:r>
                      <a:r>
                        <a:rPr lang="en-US" baseline="-25000" dirty="0"/>
                        <a:t>6</a:t>
                      </a:r>
                    </a:p>
                  </a:txBody>
                  <a:tcPr anchor="ctr"/>
                </a:tc>
                <a:tc>
                  <a:txBody>
                    <a:bodyPr/>
                    <a:lstStyle/>
                    <a:p>
                      <a:pPr algn="ctr"/>
                      <a:r>
                        <a:rPr lang="en-US" baseline="0" dirty="0"/>
                        <a:t>2 </a:t>
                      </a:r>
                      <a:r>
                        <a:rPr lang="en-US" baseline="-25000" dirty="0"/>
                        <a:t>6</a:t>
                      </a:r>
                    </a:p>
                  </a:txBody>
                  <a:tcPr anchor="ctr"/>
                </a:tc>
                <a:extLst>
                  <a:ext uri="{0D108BD9-81ED-4DB2-BD59-A6C34878D82A}">
                    <a16:rowId xmlns:a16="http://schemas.microsoft.com/office/drawing/2014/main" val="10001"/>
                  </a:ext>
                </a:extLst>
              </a:tr>
              <a:tr h="562313">
                <a:tc>
                  <a:txBody>
                    <a:bodyPr/>
                    <a:lstStyle/>
                    <a:p>
                      <a:pPr algn="ctr"/>
                      <a:r>
                        <a:rPr lang="en-US" baseline="0" dirty="0"/>
                        <a:t>6 </a:t>
                      </a:r>
                      <a:r>
                        <a:rPr lang="en-US" baseline="-25000" dirty="0"/>
                        <a:t>7</a:t>
                      </a:r>
                    </a:p>
                  </a:txBody>
                  <a:tcPr anchor="ctr"/>
                </a:tc>
                <a:tc>
                  <a:txBody>
                    <a:bodyPr/>
                    <a:lstStyle/>
                    <a:p>
                      <a:pPr algn="ctr"/>
                      <a:r>
                        <a:rPr lang="en-US" baseline="0" dirty="0"/>
                        <a:t>2 </a:t>
                      </a:r>
                      <a:r>
                        <a:rPr lang="en-US" baseline="-25000" dirty="0"/>
                        <a:t>7</a:t>
                      </a:r>
                    </a:p>
                  </a:txBody>
                  <a:tcPr anchor="ctr"/>
                </a:tc>
                <a:tc>
                  <a:txBody>
                    <a:bodyPr/>
                    <a:lstStyle/>
                    <a:p>
                      <a:pPr algn="ctr"/>
                      <a:r>
                        <a:rPr lang="en-US" baseline="0" dirty="0"/>
                        <a:t>1 </a:t>
                      </a:r>
                      <a:r>
                        <a:rPr lang="en-US" baseline="-25000" dirty="0"/>
                        <a:t>7</a:t>
                      </a:r>
                    </a:p>
                  </a:txBody>
                  <a:tcPr anchor="ctr"/>
                </a:tc>
                <a:extLst>
                  <a:ext uri="{0D108BD9-81ED-4DB2-BD59-A6C34878D82A}">
                    <a16:rowId xmlns:a16="http://schemas.microsoft.com/office/drawing/2014/main" val="10002"/>
                  </a:ext>
                </a:extLst>
              </a:tr>
            </a:tbl>
          </a:graphicData>
        </a:graphic>
      </p:graphicFrame>
      <p:sp>
        <p:nvSpPr>
          <p:cNvPr id="10" name="Rectangle 9"/>
          <p:cNvSpPr/>
          <p:nvPr/>
        </p:nvSpPr>
        <p:spPr>
          <a:xfrm>
            <a:off x="5236059" y="2670048"/>
            <a:ext cx="1857829" cy="1727457"/>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3959352" y="3225999"/>
            <a:ext cx="365806" cy="307777"/>
          </a:xfrm>
          <a:prstGeom prst="rect">
            <a:avLst/>
          </a:prstGeom>
          <a:noFill/>
        </p:spPr>
        <p:txBody>
          <a:bodyPr wrap="none" rtlCol="0">
            <a:spAutoFit/>
          </a:bodyPr>
          <a:lstStyle/>
          <a:p>
            <a:r>
              <a:rPr lang="en-US" sz="1400" dirty="0"/>
              <a:t>+1</a:t>
            </a:r>
          </a:p>
        </p:txBody>
      </p:sp>
      <p:sp>
        <p:nvSpPr>
          <p:cNvPr id="12" name="Rectangle 11"/>
          <p:cNvSpPr/>
          <p:nvPr/>
        </p:nvSpPr>
        <p:spPr>
          <a:xfrm>
            <a:off x="9497338" y="3225999"/>
            <a:ext cx="554334" cy="550839"/>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181435" y="868382"/>
            <a:ext cx="12475914" cy="5369745"/>
            <a:chOff x="-181435" y="868382"/>
            <a:chExt cx="12475914" cy="5369745"/>
          </a:xfrm>
        </p:grpSpPr>
        <p:sp>
          <p:nvSpPr>
            <p:cNvPr id="14" name="Content Placeholder 2"/>
            <p:cNvSpPr txBox="1">
              <a:spLocks/>
            </p:cNvSpPr>
            <p:nvPr/>
          </p:nvSpPr>
          <p:spPr>
            <a:xfrm>
              <a:off x="385790" y="868382"/>
              <a:ext cx="11623115"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200" dirty="0"/>
                <a:t>Backward mode. Large fonts represents the values of the derivatives of the current layer (max-pool) and small font the corresponding value of the previous layer.</a:t>
              </a:r>
            </a:p>
          </p:txBody>
        </p:sp>
        <p:grpSp>
          <p:nvGrpSpPr>
            <p:cNvPr id="15" name="Group 14"/>
            <p:cNvGrpSpPr/>
            <p:nvPr/>
          </p:nvGrpSpPr>
          <p:grpSpPr>
            <a:xfrm>
              <a:off x="-181435" y="1604369"/>
              <a:ext cx="12475914" cy="4633758"/>
              <a:chOff x="-181435" y="1604369"/>
              <a:chExt cx="12475914" cy="4633758"/>
            </a:xfrm>
          </p:grpSpPr>
          <p:grpSp>
            <p:nvGrpSpPr>
              <p:cNvPr id="16" name="Group 15"/>
              <p:cNvGrpSpPr/>
              <p:nvPr/>
            </p:nvGrpSpPr>
            <p:grpSpPr>
              <a:xfrm>
                <a:off x="-181435" y="1604369"/>
                <a:ext cx="12475914" cy="4633758"/>
                <a:chOff x="-181435" y="1604369"/>
                <a:chExt cx="12475914" cy="4633758"/>
              </a:xfrm>
            </p:grpSpPr>
            <p:grpSp>
              <p:nvGrpSpPr>
                <p:cNvPr id="19" name="Group 18"/>
                <p:cNvGrpSpPr/>
                <p:nvPr/>
              </p:nvGrpSpPr>
              <p:grpSpPr>
                <a:xfrm>
                  <a:off x="-181435" y="1821110"/>
                  <a:ext cx="1405091" cy="4417017"/>
                  <a:chOff x="0" y="1317356"/>
                  <a:chExt cx="1405091" cy="4417017"/>
                </a:xfrm>
              </p:grpSpPr>
              <p:sp>
                <p:nvSpPr>
                  <p:cNvPr id="27" name="Rectangle 26"/>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grpSp>
              <p:nvGrpSpPr>
                <p:cNvPr id="21" name="Group 20"/>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25" name="Rectangle 24"/>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mc:AlternateContent xmlns:mc="http://schemas.openxmlformats.org/markup-compatibility/2006" xmlns:a14="http://schemas.microsoft.com/office/drawing/2010/main">
              <mc:Choice Requires="a14">
                <p:sp>
                  <p:nvSpPr>
                    <p:cNvPr id="23" name="Rectangle 22"/>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grpSp>
          <p:sp>
            <p:nvSpPr>
              <p:cNvPr id="17" name="TextBox 16"/>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grpSp>
      <p:sp>
        <p:nvSpPr>
          <p:cNvPr id="30" name="TextBox 29"/>
          <p:cNvSpPr txBox="1"/>
          <p:nvPr/>
        </p:nvSpPr>
        <p:spPr>
          <a:xfrm>
            <a:off x="5190016" y="2620152"/>
            <a:ext cx="365806" cy="307777"/>
          </a:xfrm>
          <a:prstGeom prst="rect">
            <a:avLst/>
          </a:prstGeom>
          <a:noFill/>
        </p:spPr>
        <p:txBody>
          <a:bodyPr wrap="none" rtlCol="0">
            <a:spAutoFit/>
          </a:bodyPr>
          <a:lstStyle/>
          <a:p>
            <a:r>
              <a:rPr lang="en-US" sz="1400" dirty="0"/>
              <a:t>+3</a:t>
            </a:r>
          </a:p>
        </p:txBody>
      </p:sp>
      <p:sp>
        <p:nvSpPr>
          <p:cNvPr id="29" name="Oval 28"/>
          <p:cNvSpPr/>
          <p:nvPr/>
        </p:nvSpPr>
        <p:spPr>
          <a:xfrm>
            <a:off x="5270832" y="2704960"/>
            <a:ext cx="493776" cy="49561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10800000">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10800000">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rot="10800000">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502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propagation of Maximum Pooling Layer</a:t>
            </a:r>
          </a:p>
        </p:txBody>
      </p:sp>
      <p:sp>
        <p:nvSpPr>
          <p:cNvPr id="4" name="Slide Number Placeholder 3"/>
          <p:cNvSpPr>
            <a:spLocks noGrp="1"/>
          </p:cNvSpPr>
          <p:nvPr>
            <p:ph type="sldNum" sz="quarter" idx="12"/>
          </p:nvPr>
        </p:nvSpPr>
        <p:spPr/>
        <p:txBody>
          <a:bodyPr/>
          <a:lstStyle/>
          <a:p>
            <a:fld id="{AD29F1E6-0A42-6342-8A19-FA364A33AB30}" type="slidenum">
              <a:rPr lang="en-US" smtClean="0"/>
              <a:t>31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890397317"/>
              </p:ext>
            </p:extLst>
          </p:nvPr>
        </p:nvGraphicFramePr>
        <p:xfrm>
          <a:off x="3959352" y="2670048"/>
          <a:ext cx="3149600" cy="2914720"/>
        </p:xfrm>
        <a:graphic>
          <a:graphicData uri="http://schemas.openxmlformats.org/drawingml/2006/table">
            <a:tbl>
              <a:tblPr firstRow="1" bandRow="1">
                <a:tableStyleId>{5940675A-B579-460E-94D1-54222C63F5DA}</a:tableStyleId>
              </a:tblPr>
              <a:tblGrid>
                <a:gridCol w="62992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2992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629920">
                  <a:extLst>
                    <a:ext uri="{9D8B030D-6E8A-4147-A177-3AD203B41FA5}">
                      <a16:colId xmlns:a16="http://schemas.microsoft.com/office/drawing/2014/main" val="20004"/>
                    </a:ext>
                  </a:extLst>
                </a:gridCol>
              </a:tblGrid>
              <a:tr h="582944">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tc>
                  <a:txBody>
                    <a:bodyPr/>
                    <a:lstStyle/>
                    <a:p>
                      <a:pPr algn="ctr"/>
                      <a:r>
                        <a:rPr lang="en-US" dirty="0"/>
                        <a:t>3</a:t>
                      </a:r>
                    </a:p>
                  </a:txBody>
                  <a:tcPr anchor="ctr"/>
                </a:tc>
                <a:tc>
                  <a:txBody>
                    <a:bodyPr/>
                    <a:lstStyle/>
                    <a:p>
                      <a:pPr algn="ctr"/>
                      <a:r>
                        <a:rPr lang="en-US" dirty="0"/>
                        <a:t>6</a:t>
                      </a:r>
                    </a:p>
                  </a:txBody>
                  <a:tcPr anchor="ctr"/>
                </a:tc>
                <a:extLst>
                  <a:ext uri="{0D108BD9-81ED-4DB2-BD59-A6C34878D82A}">
                    <a16:rowId xmlns:a16="http://schemas.microsoft.com/office/drawing/2014/main" val="10000"/>
                  </a:ext>
                </a:extLst>
              </a:tr>
              <a:tr h="582944">
                <a:tc>
                  <a:txBody>
                    <a:bodyPr/>
                    <a:lstStyle/>
                    <a:p>
                      <a:pPr algn="ctr"/>
                      <a:r>
                        <a:rPr lang="en-US" dirty="0"/>
                        <a:t>9</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2</a:t>
                      </a:r>
                    </a:p>
                  </a:txBody>
                  <a:tcPr anchor="ctr"/>
                </a:tc>
                <a:tc>
                  <a:txBody>
                    <a:bodyPr/>
                    <a:lstStyle/>
                    <a:p>
                      <a:pPr algn="ctr"/>
                      <a:r>
                        <a:rPr lang="en-US" dirty="0"/>
                        <a:t>5</a:t>
                      </a:r>
                    </a:p>
                  </a:txBody>
                  <a:tcPr anchor="ctr"/>
                </a:tc>
                <a:extLst>
                  <a:ext uri="{0D108BD9-81ED-4DB2-BD59-A6C34878D82A}">
                    <a16:rowId xmlns:a16="http://schemas.microsoft.com/office/drawing/2014/main" val="10001"/>
                  </a:ext>
                </a:extLst>
              </a:tr>
              <a:tr h="582944">
                <a:tc>
                  <a:txBody>
                    <a:bodyPr/>
                    <a:lstStyle/>
                    <a:p>
                      <a:pPr algn="ctr"/>
                      <a:r>
                        <a:rPr lang="en-US" dirty="0"/>
                        <a:t>5</a:t>
                      </a:r>
                    </a:p>
                  </a:txBody>
                  <a:tcPr anchor="ctr"/>
                </a:tc>
                <a:tc>
                  <a:txBody>
                    <a:bodyPr/>
                    <a:lstStyle/>
                    <a:p>
                      <a:pPr algn="ctr"/>
                      <a:r>
                        <a:rPr lang="en-US" dirty="0"/>
                        <a:t>4</a:t>
                      </a:r>
                    </a:p>
                  </a:txBody>
                  <a:tcPr anchor="ctr"/>
                </a:tc>
                <a:tc>
                  <a:txBody>
                    <a:bodyPr/>
                    <a:lstStyle/>
                    <a:p>
                      <a:pPr algn="ctr"/>
                      <a:r>
                        <a:rPr lang="en-US" dirty="0"/>
                        <a:t>6</a:t>
                      </a:r>
                    </a:p>
                  </a:txBody>
                  <a:tcPr anchor="ctr"/>
                </a:tc>
                <a:tc>
                  <a:txBody>
                    <a:bodyPr/>
                    <a:lstStyle/>
                    <a:p>
                      <a:pPr algn="ctr"/>
                      <a:r>
                        <a:rPr lang="en-US" dirty="0"/>
                        <a:t>3</a:t>
                      </a:r>
                    </a:p>
                  </a:txBody>
                  <a:tcPr anchor="ctr"/>
                </a:tc>
                <a:tc>
                  <a:txBody>
                    <a:bodyPr/>
                    <a:lstStyle/>
                    <a:p>
                      <a:pPr algn="ctr"/>
                      <a:r>
                        <a:rPr lang="en-US" dirty="0"/>
                        <a:t>1</a:t>
                      </a:r>
                    </a:p>
                  </a:txBody>
                  <a:tcPr anchor="ctr"/>
                </a:tc>
                <a:extLst>
                  <a:ext uri="{0D108BD9-81ED-4DB2-BD59-A6C34878D82A}">
                    <a16:rowId xmlns:a16="http://schemas.microsoft.com/office/drawing/2014/main" val="10002"/>
                  </a:ext>
                </a:extLst>
              </a:tr>
              <a:tr h="582944">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1</a:t>
                      </a:r>
                    </a:p>
                  </a:txBody>
                  <a:tcPr anchor="ctr"/>
                </a:tc>
                <a:tc>
                  <a:txBody>
                    <a:bodyPr/>
                    <a:lstStyle/>
                    <a:p>
                      <a:pPr algn="ctr"/>
                      <a:r>
                        <a:rPr lang="en-US" dirty="0"/>
                        <a:t>3</a:t>
                      </a:r>
                    </a:p>
                  </a:txBody>
                  <a:tcPr anchor="ctr"/>
                </a:tc>
                <a:tc>
                  <a:txBody>
                    <a:bodyPr/>
                    <a:lstStyle/>
                    <a:p>
                      <a:pPr algn="ctr"/>
                      <a:r>
                        <a:rPr lang="en-US" dirty="0"/>
                        <a:t>4</a:t>
                      </a:r>
                    </a:p>
                  </a:txBody>
                  <a:tcPr anchor="ctr"/>
                </a:tc>
                <a:extLst>
                  <a:ext uri="{0D108BD9-81ED-4DB2-BD59-A6C34878D82A}">
                    <a16:rowId xmlns:a16="http://schemas.microsoft.com/office/drawing/2014/main" val="10003"/>
                  </a:ext>
                </a:extLst>
              </a:tr>
              <a:tr h="582944">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7</a:t>
                      </a:r>
                    </a:p>
                  </a:txBody>
                  <a:tcPr anchor="ct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84888278"/>
              </p:ext>
            </p:extLst>
          </p:nvPr>
        </p:nvGraphicFramePr>
        <p:xfrm>
          <a:off x="8375904" y="3236976"/>
          <a:ext cx="1698169" cy="1686939"/>
        </p:xfrm>
        <a:graphic>
          <a:graphicData uri="http://schemas.openxmlformats.org/drawingml/2006/table">
            <a:tbl>
              <a:tblPr firstRow="1" bandRow="1">
                <a:tableStyleId>{5940675A-B579-460E-94D1-54222C63F5DA}</a:tableStyleId>
              </a:tblPr>
              <a:tblGrid>
                <a:gridCol w="566056">
                  <a:extLst>
                    <a:ext uri="{9D8B030D-6E8A-4147-A177-3AD203B41FA5}">
                      <a16:colId xmlns:a16="http://schemas.microsoft.com/office/drawing/2014/main" val="20000"/>
                    </a:ext>
                  </a:extLst>
                </a:gridCol>
                <a:gridCol w="566057">
                  <a:extLst>
                    <a:ext uri="{9D8B030D-6E8A-4147-A177-3AD203B41FA5}">
                      <a16:colId xmlns:a16="http://schemas.microsoft.com/office/drawing/2014/main" val="20001"/>
                    </a:ext>
                  </a:extLst>
                </a:gridCol>
                <a:gridCol w="566056">
                  <a:extLst>
                    <a:ext uri="{9D8B030D-6E8A-4147-A177-3AD203B41FA5}">
                      <a16:colId xmlns:a16="http://schemas.microsoft.com/office/drawing/2014/main" val="20002"/>
                    </a:ext>
                  </a:extLst>
                </a:gridCol>
              </a:tblGrid>
              <a:tr h="562313">
                <a:tc>
                  <a:txBody>
                    <a:bodyPr/>
                    <a:lstStyle/>
                    <a:p>
                      <a:pPr algn="ctr"/>
                      <a:r>
                        <a:rPr lang="en-US" dirty="0"/>
                        <a:t>1</a:t>
                      </a:r>
                      <a:r>
                        <a:rPr lang="en-US" baseline="0" dirty="0"/>
                        <a:t> </a:t>
                      </a:r>
                      <a:r>
                        <a:rPr lang="en-US" baseline="-25000" dirty="0"/>
                        <a:t>9</a:t>
                      </a:r>
                    </a:p>
                  </a:txBody>
                  <a:tcPr anchor="ctr"/>
                </a:tc>
                <a:tc>
                  <a:txBody>
                    <a:bodyPr/>
                    <a:lstStyle/>
                    <a:p>
                      <a:pPr algn="ctr"/>
                      <a:r>
                        <a:rPr lang="en-US" baseline="0" dirty="0"/>
                        <a:t>3 </a:t>
                      </a:r>
                      <a:r>
                        <a:rPr lang="en-US" baseline="-25000" dirty="0"/>
                        <a:t>8</a:t>
                      </a:r>
                    </a:p>
                  </a:txBody>
                  <a:tcPr anchor="ctr"/>
                </a:tc>
                <a:tc>
                  <a:txBody>
                    <a:bodyPr/>
                    <a:lstStyle/>
                    <a:p>
                      <a:pPr algn="ctr"/>
                      <a:r>
                        <a:rPr lang="en-US" baseline="0" dirty="0"/>
                        <a:t>1 </a:t>
                      </a:r>
                      <a:r>
                        <a:rPr lang="en-US" baseline="-25000" dirty="0"/>
                        <a:t>8</a:t>
                      </a:r>
                    </a:p>
                  </a:txBody>
                  <a:tcPr anchor="ctr"/>
                </a:tc>
                <a:extLst>
                  <a:ext uri="{0D108BD9-81ED-4DB2-BD59-A6C34878D82A}">
                    <a16:rowId xmlns:a16="http://schemas.microsoft.com/office/drawing/2014/main" val="10000"/>
                  </a:ext>
                </a:extLst>
              </a:tr>
              <a:tr h="562313">
                <a:tc>
                  <a:txBody>
                    <a:bodyPr/>
                    <a:lstStyle/>
                    <a:p>
                      <a:pPr algn="ctr"/>
                      <a:r>
                        <a:rPr lang="en-US" baseline="0" dirty="0"/>
                        <a:t>1 </a:t>
                      </a:r>
                      <a:r>
                        <a:rPr lang="en-US" baseline="-25000" dirty="0"/>
                        <a:t>9</a:t>
                      </a:r>
                    </a:p>
                  </a:txBody>
                  <a:tcPr anchor="ctr"/>
                </a:tc>
                <a:tc>
                  <a:txBody>
                    <a:bodyPr/>
                    <a:lstStyle/>
                    <a:p>
                      <a:pPr algn="ctr"/>
                      <a:r>
                        <a:rPr lang="en-US" baseline="0" dirty="0"/>
                        <a:t>4 </a:t>
                      </a:r>
                      <a:r>
                        <a:rPr lang="en-US" baseline="-25000" dirty="0"/>
                        <a:t>6</a:t>
                      </a:r>
                    </a:p>
                  </a:txBody>
                  <a:tcPr anchor="ctr"/>
                </a:tc>
                <a:tc>
                  <a:txBody>
                    <a:bodyPr/>
                    <a:lstStyle/>
                    <a:p>
                      <a:pPr algn="ctr"/>
                      <a:r>
                        <a:rPr lang="en-US" baseline="0" dirty="0"/>
                        <a:t>2 </a:t>
                      </a:r>
                      <a:r>
                        <a:rPr lang="en-US" baseline="-25000" dirty="0"/>
                        <a:t>6</a:t>
                      </a:r>
                    </a:p>
                  </a:txBody>
                  <a:tcPr anchor="ctr"/>
                </a:tc>
                <a:extLst>
                  <a:ext uri="{0D108BD9-81ED-4DB2-BD59-A6C34878D82A}">
                    <a16:rowId xmlns:a16="http://schemas.microsoft.com/office/drawing/2014/main" val="10001"/>
                  </a:ext>
                </a:extLst>
              </a:tr>
              <a:tr h="562313">
                <a:tc>
                  <a:txBody>
                    <a:bodyPr/>
                    <a:lstStyle/>
                    <a:p>
                      <a:pPr algn="ctr"/>
                      <a:r>
                        <a:rPr lang="en-US" baseline="0" dirty="0"/>
                        <a:t>6 </a:t>
                      </a:r>
                      <a:r>
                        <a:rPr lang="en-US" baseline="-25000" dirty="0"/>
                        <a:t>7</a:t>
                      </a:r>
                    </a:p>
                  </a:txBody>
                  <a:tcPr anchor="ctr"/>
                </a:tc>
                <a:tc>
                  <a:txBody>
                    <a:bodyPr/>
                    <a:lstStyle/>
                    <a:p>
                      <a:pPr algn="ctr"/>
                      <a:r>
                        <a:rPr lang="en-US" baseline="0" dirty="0"/>
                        <a:t>2 </a:t>
                      </a:r>
                      <a:r>
                        <a:rPr lang="en-US" baseline="-25000" dirty="0"/>
                        <a:t>7</a:t>
                      </a:r>
                    </a:p>
                  </a:txBody>
                  <a:tcPr anchor="ctr"/>
                </a:tc>
                <a:tc>
                  <a:txBody>
                    <a:bodyPr/>
                    <a:lstStyle/>
                    <a:p>
                      <a:pPr algn="ctr"/>
                      <a:r>
                        <a:rPr lang="en-US" baseline="0" dirty="0"/>
                        <a:t>1 </a:t>
                      </a:r>
                      <a:r>
                        <a:rPr lang="en-US" baseline="-25000" dirty="0"/>
                        <a:t>7</a:t>
                      </a:r>
                    </a:p>
                  </a:txBody>
                  <a:tcPr anchor="ctr"/>
                </a:tc>
                <a:extLst>
                  <a:ext uri="{0D108BD9-81ED-4DB2-BD59-A6C34878D82A}">
                    <a16:rowId xmlns:a16="http://schemas.microsoft.com/office/drawing/2014/main" val="10002"/>
                  </a:ext>
                </a:extLst>
              </a:tr>
            </a:tbl>
          </a:graphicData>
        </a:graphic>
      </p:graphicFrame>
      <p:sp>
        <p:nvSpPr>
          <p:cNvPr id="10" name="Rectangle 9"/>
          <p:cNvSpPr/>
          <p:nvPr/>
        </p:nvSpPr>
        <p:spPr>
          <a:xfrm>
            <a:off x="5236059" y="2670048"/>
            <a:ext cx="1857829" cy="1727457"/>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3959352" y="3225999"/>
            <a:ext cx="365806" cy="307777"/>
          </a:xfrm>
          <a:prstGeom prst="rect">
            <a:avLst/>
          </a:prstGeom>
          <a:noFill/>
        </p:spPr>
        <p:txBody>
          <a:bodyPr wrap="none" rtlCol="0">
            <a:spAutoFit/>
          </a:bodyPr>
          <a:lstStyle/>
          <a:p>
            <a:r>
              <a:rPr lang="en-US" sz="1400" dirty="0"/>
              <a:t>+1</a:t>
            </a:r>
          </a:p>
        </p:txBody>
      </p:sp>
      <p:sp>
        <p:nvSpPr>
          <p:cNvPr id="12" name="Rectangle 11"/>
          <p:cNvSpPr/>
          <p:nvPr/>
        </p:nvSpPr>
        <p:spPr>
          <a:xfrm>
            <a:off x="9497338" y="3225999"/>
            <a:ext cx="554334" cy="550839"/>
          </a:xfrm>
          <a:prstGeom prst="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181435" y="868382"/>
            <a:ext cx="12475914" cy="5369745"/>
            <a:chOff x="-181435" y="868382"/>
            <a:chExt cx="12475914" cy="5369745"/>
          </a:xfrm>
        </p:grpSpPr>
        <p:sp>
          <p:nvSpPr>
            <p:cNvPr id="14" name="Content Placeholder 2"/>
            <p:cNvSpPr txBox="1">
              <a:spLocks/>
            </p:cNvSpPr>
            <p:nvPr/>
          </p:nvSpPr>
          <p:spPr>
            <a:xfrm>
              <a:off x="385790" y="868382"/>
              <a:ext cx="11623115" cy="81570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200" dirty="0"/>
                <a:t>Backward mode. Large fonts represents the values of the derivatives of the current layer (max-pool) and small font the corresponding value of the previous layer.</a:t>
              </a:r>
            </a:p>
          </p:txBody>
        </p:sp>
        <p:grpSp>
          <p:nvGrpSpPr>
            <p:cNvPr id="15" name="Group 14"/>
            <p:cNvGrpSpPr/>
            <p:nvPr/>
          </p:nvGrpSpPr>
          <p:grpSpPr>
            <a:xfrm>
              <a:off x="-181435" y="1604369"/>
              <a:ext cx="12475914" cy="4633758"/>
              <a:chOff x="-181435" y="1604369"/>
              <a:chExt cx="12475914" cy="4633758"/>
            </a:xfrm>
          </p:grpSpPr>
          <p:grpSp>
            <p:nvGrpSpPr>
              <p:cNvPr id="16" name="Group 15"/>
              <p:cNvGrpSpPr/>
              <p:nvPr/>
            </p:nvGrpSpPr>
            <p:grpSpPr>
              <a:xfrm>
                <a:off x="-181435" y="1604369"/>
                <a:ext cx="12475914" cy="4633758"/>
                <a:chOff x="-181435" y="1604369"/>
                <a:chExt cx="12475914" cy="4633758"/>
              </a:xfrm>
            </p:grpSpPr>
            <p:grpSp>
              <p:nvGrpSpPr>
                <p:cNvPr id="19" name="Group 18"/>
                <p:cNvGrpSpPr/>
                <p:nvPr/>
              </p:nvGrpSpPr>
              <p:grpSpPr>
                <a:xfrm>
                  <a:off x="-181435" y="1821110"/>
                  <a:ext cx="1405091" cy="4417017"/>
                  <a:chOff x="0" y="1317356"/>
                  <a:chExt cx="1405091" cy="4417017"/>
                </a:xfrm>
              </p:grpSpPr>
              <p:sp>
                <p:nvSpPr>
                  <p:cNvPr id="27" name="Rectangle 26"/>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p:grpSp>
              <p:nvGrpSpPr>
                <p:cNvPr id="21" name="Group 20"/>
                <p:cNvGrpSpPr/>
                <p:nvPr/>
              </p:nvGrpSpPr>
              <p:grpSpPr>
                <a:xfrm>
                  <a:off x="10889388" y="1604369"/>
                  <a:ext cx="1405091" cy="4417017"/>
                  <a:chOff x="0" y="1317356"/>
                  <a:chExt cx="1405091" cy="441701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p:grpSpPr>
              <p:sp>
                <p:nvSpPr>
                  <p:cNvPr id="25" name="Rectangle 24"/>
                  <p:cNvSpPr/>
                  <p:nvPr/>
                </p:nvSpPr>
                <p:spPr>
                  <a:xfrm>
                    <a:off x="0" y="1317356"/>
                    <a:ext cx="1405091" cy="441701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rot="16200000">
                    <a:off x="-666895" y="3302781"/>
                    <a:ext cx="2834430" cy="461665"/>
                  </a:xfrm>
                  <a:prstGeom prst="rect">
                    <a:avLst/>
                  </a:prstGeom>
                  <a:grp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grpSp>
            <mc:AlternateContent xmlns:mc="http://schemas.openxmlformats.org/markup-compatibility/2006" xmlns:a14="http://schemas.microsoft.com/office/drawing/2010/main">
              <mc:Choice Requires="a14">
                <p:sp>
                  <p:nvSpPr>
                    <p:cNvPr id="23" name="Rectangle 22"/>
                    <p:cNvSpPr/>
                    <p:nvPr/>
                  </p:nvSpPr>
                  <p:spPr>
                    <a:xfrm>
                      <a:off x="1917304" y="3727736"/>
                      <a:ext cx="819509" cy="958248"/>
                    </a:xfrm>
                    <a:prstGeom prst="rect">
                      <a:avLst/>
                    </a:prstGeom>
                    <a:solidFill>
                      <a:schemeClr val="bg1">
                        <a:lumMod val="75000"/>
                      </a:schemeClr>
                    </a:solidFill>
                    <a:scene3d>
                      <a:camera prst="orthographicFront">
                        <a:rot lat="600000" lon="600003" rev="0"/>
                      </a:camera>
                      <a:lightRig rig="twoPt" dir="t">
                        <a:rot lat="0" lon="0" rev="0"/>
                      </a:lightRig>
                    </a:scene3d>
                    <a:sp3d extrusionH="2552700" contourW="12700">
                      <a:extrusionClr>
                        <a:schemeClr val="accent1">
                          <a:lumMod val="20000"/>
                          <a:lumOff val="80000"/>
                        </a:schemeClr>
                      </a:extrusionClr>
                      <a:contourClr>
                        <a:schemeClr val="tx1">
                          <a:lumMod val="65000"/>
                          <a:lumOff val="3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85000"/>
                                        <a:lumOff val="15000"/>
                                      </a:schemeClr>
                                    </a:solidFill>
                                    <a:latin typeface="Cambria Math" panose="02040503050406030204" pitchFamily="18" charset="0"/>
                                  </a:rPr>
                                </m:ctrlPr>
                              </m:sSupPr>
                              <m:e>
                                <m:r>
                                  <a:rPr lang="en-US" b="0" i="1" smtClean="0">
                                    <a:solidFill>
                                      <a:schemeClr val="tx1">
                                        <a:lumMod val="85000"/>
                                        <a:lumOff val="15000"/>
                                      </a:schemeClr>
                                    </a:solidFill>
                                    <a:latin typeface="Cambria Math" charset="0"/>
                                  </a:rPr>
                                  <m:t>𝑊</m:t>
                                </m:r>
                              </m:e>
                              <m:sup>
                                <m:r>
                                  <a:rPr lang="en-US" b="0" i="1" smtClean="0">
                                    <a:solidFill>
                                      <a:schemeClr val="tx1">
                                        <a:lumMod val="85000"/>
                                        <a:lumOff val="15000"/>
                                      </a:schemeClr>
                                    </a:solidFill>
                                    <a:latin typeface="Cambria Math" charset="0"/>
                                  </a:rPr>
                                  <m:t>𝐿</m:t>
                                </m:r>
                              </m:sup>
                            </m:sSup>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1917304" y="3727736"/>
                      <a:ext cx="819509" cy="958248"/>
                    </a:xfrm>
                    <a:prstGeom prst="rect">
                      <a:avLst/>
                    </a:prstGeom>
                    <a:blipFill rotWithShape="0">
                      <a:blip r:embed="rId3"/>
                      <a:stretch>
                        <a:fillRect/>
                      </a:stretch>
                    </a:blipFill>
                  </p:spPr>
                  <p:txBody>
                    <a:bodyPr/>
                    <a:lstStyle/>
                    <a:p>
                      <a:r>
                        <a:rPr lang="en-US">
                          <a:noFill/>
                        </a:rPr>
                        <a:t> </a:t>
                      </a:r>
                    </a:p>
                  </p:txBody>
                </p:sp>
              </mc:Fallback>
            </mc:AlternateContent>
          </p:grpSp>
          <p:sp>
            <p:nvSpPr>
              <p:cNvPr id="17" name="TextBox 16"/>
              <p:cNvSpPr txBox="1"/>
              <p:nvPr/>
            </p:nvSpPr>
            <p:spPr>
              <a:xfrm>
                <a:off x="3960800" y="1913515"/>
                <a:ext cx="3013967" cy="461665"/>
              </a:xfrm>
              <a:prstGeom prst="rect">
                <a:avLst/>
              </a:prstGeom>
              <a:noFill/>
            </p:spPr>
            <p:txBody>
              <a:bodyPr wrap="none" rtlCol="0">
                <a:spAutoFit/>
              </a:bodyPr>
              <a:lstStyle/>
              <a:p>
                <a:r>
                  <a:rPr lang="en-US" sz="2400" dirty="0">
                    <a:solidFill>
                      <a:schemeClr val="tx1">
                        <a:lumMod val="85000"/>
                        <a:lumOff val="15000"/>
                      </a:schemeClr>
                    </a:solidFill>
                    <a:latin typeface="Karla" charset="0"/>
                    <a:ea typeface="Karla" charset="0"/>
                    <a:cs typeface="Karla" charset="0"/>
                  </a:rPr>
                  <a:t>Activation of layer L </a:t>
                </a:r>
              </a:p>
            </p:txBody>
          </p:sp>
        </p:grpSp>
      </p:grpSp>
      <p:sp>
        <p:nvSpPr>
          <p:cNvPr id="30" name="TextBox 29"/>
          <p:cNvSpPr txBox="1"/>
          <p:nvPr/>
        </p:nvSpPr>
        <p:spPr>
          <a:xfrm>
            <a:off x="5190016" y="2620152"/>
            <a:ext cx="365806" cy="307777"/>
          </a:xfrm>
          <a:prstGeom prst="rect">
            <a:avLst/>
          </a:prstGeom>
          <a:noFill/>
        </p:spPr>
        <p:txBody>
          <a:bodyPr wrap="none" rtlCol="0">
            <a:spAutoFit/>
          </a:bodyPr>
          <a:lstStyle/>
          <a:p>
            <a:r>
              <a:rPr lang="en-US" sz="1400" dirty="0"/>
              <a:t>+4</a:t>
            </a:r>
          </a:p>
        </p:txBody>
      </p:sp>
      <p:sp>
        <p:nvSpPr>
          <p:cNvPr id="31" name="Right Arrow 30"/>
          <p:cNvSpPr/>
          <p:nvPr/>
        </p:nvSpPr>
        <p:spPr>
          <a:xfrm rot="10800000">
            <a:off x="1319205" y="3812878"/>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0800000">
            <a:off x="7277112" y="3771431"/>
            <a:ext cx="928914" cy="435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10800000">
            <a:off x="10341338" y="3743865"/>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rot="10800000">
            <a:off x="3323022" y="3820626"/>
            <a:ext cx="502550" cy="46299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0263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32</a:t>
            </a:fld>
            <a:endParaRPr lang="en-US"/>
          </a:p>
        </p:txBody>
      </p:sp>
      <p:pic>
        <p:nvPicPr>
          <p:cNvPr id="4" name="Picture 3"/>
          <p:cNvPicPr>
            <a:picLocks noChangeAspect="1"/>
          </p:cNvPicPr>
          <p:nvPr/>
        </p:nvPicPr>
        <p:blipFill>
          <a:blip r:embed="rId2"/>
          <a:stretch>
            <a:fillRect/>
          </a:stretch>
        </p:blipFill>
        <p:spPr>
          <a:xfrm>
            <a:off x="3084576" y="811783"/>
            <a:ext cx="5602224" cy="5335451"/>
          </a:xfrm>
          <a:prstGeom prst="rect">
            <a:avLst/>
          </a:prstGeom>
        </p:spPr>
      </p:pic>
    </p:spTree>
    <p:extLst>
      <p:ext uri="{BB962C8B-B14F-4D97-AF65-F5344CB8AC3E}">
        <p14:creationId xmlns:p14="http://schemas.microsoft.com/office/powerpoint/2010/main" val="59216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Review from last lecture</a:t>
            </a:r>
          </a:p>
          <a:p>
            <a:pPr marL="514350" indent="-514350">
              <a:spcAft>
                <a:spcPts val="1200"/>
              </a:spcAft>
              <a:buFont typeface="+mj-lt"/>
              <a:buAutoNum type="arabicPeriod"/>
            </a:pPr>
            <a:r>
              <a:rPr lang="en-US" dirty="0"/>
              <a:t>Training CNNs </a:t>
            </a:r>
          </a:p>
          <a:p>
            <a:pPr marL="514350" indent="-514350">
              <a:spcAft>
                <a:spcPts val="1200"/>
              </a:spcAft>
              <a:buFont typeface="+mj-lt"/>
              <a:buAutoNum type="arabicPeriod"/>
            </a:pPr>
            <a:r>
              <a:rPr lang="en-US" dirty="0" err="1"/>
              <a:t>BackProp</a:t>
            </a:r>
            <a:r>
              <a:rPr lang="en-US" dirty="0"/>
              <a:t> of </a:t>
            </a:r>
            <a:r>
              <a:rPr lang="en-US" dirty="0" err="1"/>
              <a:t>MaxPooling</a:t>
            </a:r>
            <a:r>
              <a:rPr lang="en-US" dirty="0"/>
              <a:t> layer </a:t>
            </a:r>
          </a:p>
          <a:p>
            <a:pPr marL="514350" indent="-514350">
              <a:spcAft>
                <a:spcPts val="1200"/>
              </a:spcAft>
              <a:buFont typeface="+mj-lt"/>
              <a:buAutoNum type="arabicPeriod"/>
            </a:pPr>
            <a:r>
              <a:rPr lang="en-US" b="1" dirty="0"/>
              <a:t>Layers Receptive Field, dilated CNNs</a:t>
            </a:r>
          </a:p>
          <a:p>
            <a:pPr marL="514350" indent="-514350">
              <a:spcAft>
                <a:spcPts val="1200"/>
              </a:spcAft>
              <a:buFont typeface="+mj-lt"/>
              <a:buAutoNum type="arabicPeriod"/>
            </a:pPr>
            <a:r>
              <a:rPr lang="en-US" dirty="0"/>
              <a:t>Saliency maps  </a:t>
            </a:r>
          </a:p>
          <a:p>
            <a:pPr marL="514350" indent="-514350">
              <a:spcAft>
                <a:spcPts val="1200"/>
              </a:spcAft>
              <a:buFont typeface="+mj-lt"/>
              <a:buAutoNum type="arabicPeriod"/>
            </a:pPr>
            <a:r>
              <a:rPr lang="en-US" dirty="0"/>
              <a:t>Transfer Learning</a:t>
            </a:r>
          </a:p>
          <a:p>
            <a:pPr marL="514350" indent="-514350">
              <a:spcAft>
                <a:spcPts val="1200"/>
              </a:spcAft>
              <a:buFont typeface="+mj-lt"/>
              <a:buAutoNum type="arabicPeriod"/>
            </a:pPr>
            <a:r>
              <a:rPr lang="en-US" dirty="0"/>
              <a:t>A bit of history</a:t>
            </a:r>
          </a:p>
        </p:txBody>
      </p:sp>
      <p:sp>
        <p:nvSpPr>
          <p:cNvPr id="4" name="Slide Number Placeholder 3"/>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8621823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Receptive Field</a:t>
            </a:r>
            <a:br>
              <a:rPr lang="en-US" dirty="0"/>
            </a:br>
            <a:endParaRPr lang="en-US" dirty="0"/>
          </a:p>
        </p:txBody>
      </p:sp>
      <p:sp>
        <p:nvSpPr>
          <p:cNvPr id="3" name="Content Placeholder 2"/>
          <p:cNvSpPr>
            <a:spLocks noGrp="1"/>
          </p:cNvSpPr>
          <p:nvPr>
            <p:ph idx="1"/>
          </p:nvPr>
        </p:nvSpPr>
        <p:spPr/>
        <p:txBody>
          <a:bodyPr/>
          <a:lstStyle/>
          <a:p>
            <a:r>
              <a:rPr lang="en-US" sz="2400" dirty="0"/>
              <a:t>Let’s look at the receptive field again in 1D, no padding, stride 1 and kernel 3x1 </a:t>
            </a:r>
          </a:p>
        </p:txBody>
      </p:sp>
      <p:sp>
        <p:nvSpPr>
          <p:cNvPr id="4" name="Slide Number Placeholder 3"/>
          <p:cNvSpPr>
            <a:spLocks noGrp="1"/>
          </p:cNvSpPr>
          <p:nvPr>
            <p:ph type="sldNum" sz="quarter" idx="12"/>
          </p:nvPr>
        </p:nvSpPr>
        <p:spPr/>
        <p:txBody>
          <a:bodyPr/>
          <a:lstStyle/>
          <a:p>
            <a:fld id="{AD29F1E6-0A42-6342-8A19-FA364A33AB30}" type="slidenum">
              <a:rPr lang="en-US" smtClean="0"/>
              <a:t>34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12841436"/>
              </p:ext>
            </p:extLst>
          </p:nvPr>
        </p:nvGraphicFramePr>
        <p:xfrm>
          <a:off x="1932919" y="5199711"/>
          <a:ext cx="8127999" cy="3657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20000"/>
                    </a:ext>
                  </a:extLst>
                </a:gridCol>
                <a:gridCol w="903111">
                  <a:extLst>
                    <a:ext uri="{9D8B030D-6E8A-4147-A177-3AD203B41FA5}">
                      <a16:colId xmlns:a16="http://schemas.microsoft.com/office/drawing/2014/main" val="20001"/>
                    </a:ext>
                  </a:extLst>
                </a:gridCol>
                <a:gridCol w="903111">
                  <a:extLst>
                    <a:ext uri="{9D8B030D-6E8A-4147-A177-3AD203B41FA5}">
                      <a16:colId xmlns:a16="http://schemas.microsoft.com/office/drawing/2014/main" val="20002"/>
                    </a:ext>
                  </a:extLst>
                </a:gridCol>
                <a:gridCol w="903111">
                  <a:extLst>
                    <a:ext uri="{9D8B030D-6E8A-4147-A177-3AD203B41FA5}">
                      <a16:colId xmlns:a16="http://schemas.microsoft.com/office/drawing/2014/main" val="20003"/>
                    </a:ext>
                  </a:extLst>
                </a:gridCol>
                <a:gridCol w="903111">
                  <a:extLst>
                    <a:ext uri="{9D8B030D-6E8A-4147-A177-3AD203B41FA5}">
                      <a16:colId xmlns:a16="http://schemas.microsoft.com/office/drawing/2014/main" val="20004"/>
                    </a:ext>
                  </a:extLst>
                </a:gridCol>
                <a:gridCol w="903111">
                  <a:extLst>
                    <a:ext uri="{9D8B030D-6E8A-4147-A177-3AD203B41FA5}">
                      <a16:colId xmlns:a16="http://schemas.microsoft.com/office/drawing/2014/main" val="20005"/>
                    </a:ext>
                  </a:extLst>
                </a:gridCol>
                <a:gridCol w="903111">
                  <a:extLst>
                    <a:ext uri="{9D8B030D-6E8A-4147-A177-3AD203B41FA5}">
                      <a16:colId xmlns:a16="http://schemas.microsoft.com/office/drawing/2014/main" val="20006"/>
                    </a:ext>
                  </a:extLst>
                </a:gridCol>
                <a:gridCol w="903111">
                  <a:extLst>
                    <a:ext uri="{9D8B030D-6E8A-4147-A177-3AD203B41FA5}">
                      <a16:colId xmlns:a16="http://schemas.microsoft.com/office/drawing/2014/main" val="20007"/>
                    </a:ext>
                  </a:extLst>
                </a:gridCol>
                <a:gridCol w="903111">
                  <a:extLst>
                    <a:ext uri="{9D8B030D-6E8A-4147-A177-3AD203B41FA5}">
                      <a16:colId xmlns:a16="http://schemas.microsoft.com/office/drawing/2014/main" val="20008"/>
                    </a:ext>
                  </a:extLst>
                </a:gridCol>
              </a:tblGrid>
              <a:tr h="0">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784743200"/>
                  </p:ext>
                </p:extLst>
              </p:nvPr>
            </p:nvGraphicFramePr>
            <p:xfrm>
              <a:off x="1932919" y="4451227"/>
              <a:ext cx="2725347" cy="376619"/>
            </p:xfrm>
            <a:graphic>
              <a:graphicData uri="http://schemas.openxmlformats.org/drawingml/2006/table">
                <a:tbl>
                  <a:tblPr firstRow="1" bandRow="1">
                    <a:tableStyleId>{5C22544A-7EE6-4342-B048-85BDC9FD1C3A}</a:tableStyleId>
                  </a:tblPr>
                  <a:tblGrid>
                    <a:gridCol w="908449">
                      <a:extLst>
                        <a:ext uri="{9D8B030D-6E8A-4147-A177-3AD203B41FA5}">
                          <a16:colId xmlns:a16="http://schemas.microsoft.com/office/drawing/2014/main" val="20000"/>
                        </a:ext>
                      </a:extLst>
                    </a:gridCol>
                    <a:gridCol w="908449">
                      <a:extLst>
                        <a:ext uri="{9D8B030D-6E8A-4147-A177-3AD203B41FA5}">
                          <a16:colId xmlns:a16="http://schemas.microsoft.com/office/drawing/2014/main" val="20001"/>
                        </a:ext>
                      </a:extLst>
                    </a:gridCol>
                    <a:gridCol w="908449">
                      <a:extLst>
                        <a:ext uri="{9D8B030D-6E8A-4147-A177-3AD203B41FA5}">
                          <a16:colId xmlns:a16="http://schemas.microsoft.com/office/drawing/2014/main" val="20002"/>
                        </a:ext>
                      </a:extLst>
                    </a:gridCol>
                  </a:tblGrid>
                  <a:tr h="343709">
                    <a:tc>
                      <a:txBody>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lumMod val="85000"/>
                                            <a:lumOff val="15000"/>
                                          </a:schemeClr>
                                        </a:solidFill>
                                        <a:latin typeface="Cambria Math" panose="02040503050406030204" pitchFamily="18" charset="0"/>
                                      </a:rPr>
                                    </m:ctrlPr>
                                  </m:sSubSupPr>
                                  <m:e>
                                    <m:r>
                                      <a:rPr lang="en-US" b="0" i="1" smtClean="0">
                                        <a:solidFill>
                                          <a:schemeClr val="tx1">
                                            <a:lumMod val="85000"/>
                                            <a:lumOff val="15000"/>
                                          </a:schemeClr>
                                        </a:solidFill>
                                        <a:latin typeface="Cambria Math" charset="0"/>
                                      </a:rPr>
                                      <m:t>𝑊</m:t>
                                    </m:r>
                                  </m:e>
                                  <m:sub>
                                    <m:r>
                                      <a:rPr lang="en-US" b="0" i="1" smtClean="0">
                                        <a:solidFill>
                                          <a:schemeClr val="tx1">
                                            <a:lumMod val="85000"/>
                                            <a:lumOff val="15000"/>
                                          </a:schemeClr>
                                        </a:solidFill>
                                        <a:latin typeface="Cambria Math" charset="0"/>
                                      </a:rPr>
                                      <m:t>1</m:t>
                                    </m:r>
                                  </m:sub>
                                  <m:sup>
                                    <m:r>
                                      <a:rPr lang="en-US" b="0" i="1" smtClean="0">
                                        <a:solidFill>
                                          <a:schemeClr val="tx1">
                                            <a:lumMod val="85000"/>
                                            <a:lumOff val="15000"/>
                                          </a:schemeClr>
                                        </a:solidFill>
                                        <a:latin typeface="Cambria Math" charset="0"/>
                                      </a:rPr>
                                      <m:t>𝑙</m:t>
                                    </m:r>
                                    <m:r>
                                      <a:rPr lang="en-US" b="0" i="1" smtClean="0">
                                        <a:solidFill>
                                          <a:schemeClr val="tx1">
                                            <a:lumMod val="85000"/>
                                            <a:lumOff val="15000"/>
                                          </a:schemeClr>
                                        </a:solidFill>
                                        <a:latin typeface="Cambria Math" charset="0"/>
                                      </a:rPr>
                                      <m:t>+1</m:t>
                                    </m:r>
                                  </m:sup>
                                </m:sSubSup>
                              </m:oMath>
                            </m:oMathPara>
                          </a14:m>
                          <a:endParaRPr lang="en-US" dirty="0"/>
                        </a:p>
                      </a:txBody>
                      <a:tcP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lumMod val="85000"/>
                                            <a:lumOff val="15000"/>
                                          </a:schemeClr>
                                        </a:solidFill>
                                        <a:latin typeface="Cambria Math" panose="02040503050406030204" pitchFamily="18" charset="0"/>
                                      </a:rPr>
                                    </m:ctrlPr>
                                  </m:sSubSupPr>
                                  <m:e>
                                    <m:r>
                                      <a:rPr lang="en-US" b="0" i="1" smtClean="0">
                                        <a:solidFill>
                                          <a:schemeClr val="tx1">
                                            <a:lumMod val="85000"/>
                                            <a:lumOff val="15000"/>
                                          </a:schemeClr>
                                        </a:solidFill>
                                        <a:latin typeface="Cambria Math" charset="0"/>
                                      </a:rPr>
                                      <m:t>𝑊</m:t>
                                    </m:r>
                                  </m:e>
                                  <m:sub>
                                    <m:r>
                                      <a:rPr lang="en-US" b="0" i="1" smtClean="0">
                                        <a:solidFill>
                                          <a:schemeClr val="tx1">
                                            <a:lumMod val="85000"/>
                                            <a:lumOff val="15000"/>
                                          </a:schemeClr>
                                        </a:solidFill>
                                        <a:latin typeface="Cambria Math" charset="0"/>
                                      </a:rPr>
                                      <m:t>2</m:t>
                                    </m:r>
                                  </m:sub>
                                  <m:sup>
                                    <m:r>
                                      <a:rPr lang="en-US" b="0" i="1" smtClean="0">
                                        <a:solidFill>
                                          <a:schemeClr val="tx1">
                                            <a:lumMod val="85000"/>
                                            <a:lumOff val="15000"/>
                                          </a:schemeClr>
                                        </a:solidFill>
                                        <a:latin typeface="Cambria Math" charset="0"/>
                                      </a:rPr>
                                      <m:t>𝑙</m:t>
                                    </m:r>
                                    <m:r>
                                      <a:rPr lang="en-US" b="0" i="1" smtClean="0">
                                        <a:solidFill>
                                          <a:schemeClr val="tx1">
                                            <a:lumMod val="85000"/>
                                            <a:lumOff val="15000"/>
                                          </a:schemeClr>
                                        </a:solidFill>
                                        <a:latin typeface="Cambria Math" charset="0"/>
                                      </a:rPr>
                                      <m:t>+1</m:t>
                                    </m:r>
                                  </m:sup>
                                </m:sSubSup>
                              </m:oMath>
                            </m:oMathPara>
                          </a14:m>
                          <a:endParaRPr lang="en-US" dirty="0">
                            <a:solidFill>
                              <a:schemeClr val="tx1">
                                <a:lumMod val="85000"/>
                                <a:lumOff val="15000"/>
                              </a:schemeClr>
                            </a:solidFill>
                          </a:endParaRPr>
                        </a:p>
                      </a:txBody>
                      <a:tcP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lumMod val="85000"/>
                                            <a:lumOff val="15000"/>
                                          </a:schemeClr>
                                        </a:solidFill>
                                        <a:latin typeface="Cambria Math" panose="02040503050406030204" pitchFamily="18" charset="0"/>
                                      </a:rPr>
                                    </m:ctrlPr>
                                  </m:sSubSupPr>
                                  <m:e>
                                    <m:r>
                                      <a:rPr lang="en-US" b="0" i="1" smtClean="0">
                                        <a:solidFill>
                                          <a:schemeClr val="tx1">
                                            <a:lumMod val="85000"/>
                                            <a:lumOff val="15000"/>
                                          </a:schemeClr>
                                        </a:solidFill>
                                        <a:latin typeface="Cambria Math" charset="0"/>
                                      </a:rPr>
                                      <m:t>𝑊</m:t>
                                    </m:r>
                                  </m:e>
                                  <m:sub>
                                    <m:r>
                                      <a:rPr lang="en-US" b="0" i="1" smtClean="0">
                                        <a:solidFill>
                                          <a:schemeClr val="tx1">
                                            <a:lumMod val="85000"/>
                                            <a:lumOff val="15000"/>
                                          </a:schemeClr>
                                        </a:solidFill>
                                        <a:latin typeface="Cambria Math" charset="0"/>
                                      </a:rPr>
                                      <m:t>2</m:t>
                                    </m:r>
                                  </m:sub>
                                  <m:sup>
                                    <m:r>
                                      <a:rPr lang="en-US" b="0" i="1" smtClean="0">
                                        <a:solidFill>
                                          <a:schemeClr val="tx1">
                                            <a:lumMod val="85000"/>
                                            <a:lumOff val="15000"/>
                                          </a:schemeClr>
                                        </a:solidFill>
                                        <a:latin typeface="Cambria Math" charset="0"/>
                                      </a:rPr>
                                      <m:t>𝑙</m:t>
                                    </m:r>
                                    <m:r>
                                      <a:rPr lang="en-US" b="0" i="1" smtClean="0">
                                        <a:solidFill>
                                          <a:schemeClr val="tx1">
                                            <a:lumMod val="85000"/>
                                            <a:lumOff val="15000"/>
                                          </a:schemeClr>
                                        </a:solidFill>
                                        <a:latin typeface="Cambria Math" charset="0"/>
                                      </a:rPr>
                                      <m:t>+1</m:t>
                                    </m:r>
                                  </m:sup>
                                </m:sSubSup>
                              </m:oMath>
                            </m:oMathPara>
                          </a14:m>
                          <a:endParaRPr lang="en-US" dirty="0">
                            <a:solidFill>
                              <a:schemeClr val="tx1">
                                <a:lumMod val="85000"/>
                                <a:lumOff val="15000"/>
                              </a:schemeClr>
                            </a:solidFill>
                          </a:endParaRPr>
                        </a:p>
                      </a:txBody>
                      <a:tcPr>
                        <a:solidFill>
                          <a:schemeClr val="accent3">
                            <a:lumMod val="40000"/>
                            <a:lumOff val="60000"/>
                          </a:schemeClr>
                        </a:solidFill>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784743200"/>
                  </p:ext>
                </p:extLst>
              </p:nvPr>
            </p:nvGraphicFramePr>
            <p:xfrm>
              <a:off x="1932919" y="4451227"/>
              <a:ext cx="2725347" cy="376619"/>
            </p:xfrm>
            <a:graphic>
              <a:graphicData uri="http://schemas.openxmlformats.org/drawingml/2006/table">
                <a:tbl>
                  <a:tblPr firstRow="1" bandRow="1">
                    <a:tableStyleId>{5C22544A-7EE6-4342-B048-85BDC9FD1C3A}</a:tableStyleId>
                  </a:tblPr>
                  <a:tblGrid>
                    <a:gridCol w="908449"/>
                    <a:gridCol w="908449"/>
                    <a:gridCol w="908449"/>
                  </a:tblGrid>
                  <a:tr h="376619">
                    <a:tc>
                      <a:txBody>
                        <a:bodyPr/>
                        <a:lstStyle/>
                        <a:p>
                          <a:endParaRPr lang="en-US"/>
                        </a:p>
                      </a:txBody>
                      <a:tcPr>
                        <a:blipFill rotWithShape="0">
                          <a:blip r:embed="rId3"/>
                          <a:stretch>
                            <a:fillRect l="-671" t="-1613" r="-203356" b="-8065"/>
                          </a:stretch>
                        </a:blipFill>
                      </a:tcPr>
                    </a:tc>
                    <a:tc>
                      <a:txBody>
                        <a:bodyPr/>
                        <a:lstStyle/>
                        <a:p>
                          <a:endParaRPr lang="en-US"/>
                        </a:p>
                      </a:txBody>
                      <a:tcPr>
                        <a:blipFill rotWithShape="0">
                          <a:blip r:embed="rId3"/>
                          <a:stretch>
                            <a:fillRect l="-100000" t="-1613" r="-102000" b="-8065"/>
                          </a:stretch>
                        </a:blipFill>
                      </a:tcPr>
                    </a:tc>
                    <a:tc>
                      <a:txBody>
                        <a:bodyPr/>
                        <a:lstStyle/>
                        <a:p>
                          <a:endParaRPr lang="en-US"/>
                        </a:p>
                      </a:txBody>
                      <a:tcPr>
                        <a:blipFill rotWithShape="0">
                          <a:blip r:embed="rId3"/>
                          <a:stretch>
                            <a:fillRect l="-201342" t="-1613" r="-2685" b="-8065"/>
                          </a:stretch>
                        </a:blipFill>
                      </a:tcPr>
                    </a:tc>
                  </a:tr>
                </a:tbl>
              </a:graphicData>
            </a:graphic>
          </p:graphicFrame>
        </mc:Fallback>
      </mc:AlternateContent>
      <p:sp>
        <p:nvSpPr>
          <p:cNvPr id="8" name="TextBox 7"/>
          <p:cNvSpPr txBox="1"/>
          <p:nvPr/>
        </p:nvSpPr>
        <p:spPr>
          <a:xfrm>
            <a:off x="201868" y="5199711"/>
            <a:ext cx="809324" cy="369332"/>
          </a:xfrm>
          <a:prstGeom prst="rect">
            <a:avLst/>
          </a:prstGeom>
          <a:noFill/>
        </p:spPr>
        <p:txBody>
          <a:bodyPr wrap="none" rtlCol="0">
            <a:spAutoFit/>
          </a:bodyPr>
          <a:lstStyle/>
          <a:p>
            <a:r>
              <a:rPr lang="en-US" dirty="0"/>
              <a:t> layer </a:t>
            </a:r>
            <a:r>
              <a:rPr lang="en-US" i="1" dirty="0">
                <a:latin typeface="Cambria Math" charset="0"/>
                <a:ea typeface="Cambria Math" charset="0"/>
                <a:cs typeface="Cambria Math" charset="0"/>
              </a:rPr>
              <a:t>l</a:t>
            </a:r>
          </a:p>
        </p:txBody>
      </p:sp>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1315509215"/>
                  </p:ext>
                </p:extLst>
              </p:nvPr>
            </p:nvGraphicFramePr>
            <p:xfrm>
              <a:off x="2771688" y="3630617"/>
              <a:ext cx="908449" cy="383604"/>
            </p:xfrm>
            <a:graphic>
              <a:graphicData uri="http://schemas.openxmlformats.org/drawingml/2006/table">
                <a:tbl>
                  <a:tblPr firstRow="1" bandRow="1">
                    <a:tableStyleId>{93296810-A885-4BE3-A3E7-6D5BEEA58F35}</a:tableStyleId>
                  </a:tblPr>
                  <a:tblGrid>
                    <a:gridCol w="908449">
                      <a:extLst>
                        <a:ext uri="{9D8B030D-6E8A-4147-A177-3AD203B41FA5}">
                          <a16:colId xmlns:a16="http://schemas.microsoft.com/office/drawing/2014/main" val="20000"/>
                        </a:ext>
                      </a:extLst>
                    </a:gridCol>
                  </a:tblGrid>
                  <a:tr h="343709">
                    <a:tc>
                      <a:txBody>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smtClean="0">
                                        <a:latin typeface="Cambria Math" panose="02040503050406030204" pitchFamily="18" charset="0"/>
                                      </a:rPr>
                                      <m:t>𝑎</m:t>
                                    </m:r>
                                  </m:e>
                                  <m:sub>
                                    <m:r>
                                      <a:rPr lang="en-US" b="1" i="0" smtClean="0">
                                        <a:latin typeface="Cambria Math" charset="0"/>
                                      </a:rPr>
                                      <m:t>𝟏</m:t>
                                    </m:r>
                                  </m:sub>
                                  <m:sup>
                                    <m:r>
                                      <a:rPr lang="en-US" smtClean="0">
                                        <a:latin typeface="Cambria Math" panose="02040503050406030204" pitchFamily="18" charset="0"/>
                                      </a:rPr>
                                      <m:t>𝑙</m:t>
                                    </m:r>
                                    <m:r>
                                      <a:rPr lang="en-US" smtClean="0">
                                        <a:latin typeface="Cambria Math" panose="02040503050406030204" pitchFamily="18" charset="0"/>
                                      </a:rPr>
                                      <m:t>+1</m:t>
                                    </m:r>
                                  </m:sup>
                                </m:sSubSup>
                              </m:oMath>
                            </m:oMathPara>
                          </a14:m>
                          <a:endParaRPr lang="en-US" dirty="0">
                            <a:solidFill>
                              <a:schemeClr val="tx1">
                                <a:lumMod val="85000"/>
                                <a:lumOff val="15000"/>
                              </a:schemeClr>
                            </a:solidFill>
                          </a:endParaRPr>
                        </a:p>
                      </a:txBody>
                      <a:tcPr>
                        <a:solidFill>
                          <a:srgbClr val="9ABB58"/>
                        </a:solidFill>
                      </a:tcPr>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1315509215"/>
                  </p:ext>
                </p:extLst>
              </p:nvPr>
            </p:nvGraphicFramePr>
            <p:xfrm>
              <a:off x="2771688" y="3630617"/>
              <a:ext cx="908449" cy="392049"/>
            </p:xfrm>
            <a:graphic>
              <a:graphicData uri="http://schemas.openxmlformats.org/drawingml/2006/table">
                <a:tbl>
                  <a:tblPr firstRow="1" bandRow="1">
                    <a:tableStyleId>{93296810-A885-4BE3-A3E7-6D5BEEA58F35}</a:tableStyleId>
                  </a:tblPr>
                  <a:tblGrid>
                    <a:gridCol w="908449"/>
                  </a:tblGrid>
                  <a:tr h="392049">
                    <a:tc>
                      <a:txBody>
                        <a:bodyPr/>
                        <a:lstStyle/>
                        <a:p>
                          <a:endParaRPr lang="en-US"/>
                        </a:p>
                      </a:txBody>
                      <a:tcPr>
                        <a:blipFill rotWithShape="0">
                          <a:blip r:embed="rId4"/>
                          <a:stretch>
                            <a:fillRect l="-667" t="-1538" r="-2667" b="-7692"/>
                          </a:stretch>
                        </a:blipFill>
                      </a:tcPr>
                    </a:tc>
                  </a:tr>
                </a:tbl>
              </a:graphicData>
            </a:graphic>
          </p:graphicFrame>
        </mc:Fallback>
      </mc:AlternateContent>
      <mc:AlternateContent xmlns:mc="http://schemas.openxmlformats.org/markup-compatibility/2006" xmlns:a14="http://schemas.microsoft.com/office/drawing/2010/main">
        <mc:Choice Requires="a14">
          <p:sp>
            <p:nvSpPr>
              <p:cNvPr id="14" name="TextBox 13"/>
              <p:cNvSpPr txBox="1"/>
              <p:nvPr/>
            </p:nvSpPr>
            <p:spPr>
              <a:xfrm rot="16200000">
                <a:off x="2912086" y="3995325"/>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14" name="TextBox 13"/>
              <p:cNvSpPr txBox="1">
                <a:spLocks noRot="1" noChangeAspect="1" noMove="1" noResize="1" noEditPoints="1" noAdjustHandles="1" noChangeArrowheads="1" noChangeShapeType="1" noTextEdit="1"/>
              </p:cNvSpPr>
              <p:nvPr/>
            </p:nvSpPr>
            <p:spPr>
              <a:xfrm rot="16200000">
                <a:off x="2912086" y="3995325"/>
                <a:ext cx="629728" cy="492443"/>
              </a:xfrm>
              <a:prstGeom prst="rect">
                <a:avLst/>
              </a:prstGeom>
              <a:blipFill rotWithShape="0">
                <a:blip r:embed="rId5"/>
                <a:stretch>
                  <a:fillRect/>
                </a:stretch>
              </a:blipFill>
            </p:spPr>
            <p:txBody>
              <a:bodyPr/>
              <a:lstStyle/>
              <a:p>
                <a:r>
                  <a:rPr lang="en-US">
                    <a:noFill/>
                  </a:rPr>
                  <a:t> </a:t>
                </a:r>
              </a:p>
            </p:txBody>
          </p:sp>
        </mc:Fallback>
      </mc:AlternateContent>
      <p:grpSp>
        <p:nvGrpSpPr>
          <p:cNvPr id="19" name="Group 18"/>
          <p:cNvGrpSpPr/>
          <p:nvPr/>
        </p:nvGrpSpPr>
        <p:grpSpPr>
          <a:xfrm>
            <a:off x="876355" y="4407805"/>
            <a:ext cx="3834689" cy="1244511"/>
            <a:chOff x="876355" y="4407805"/>
            <a:chExt cx="3834689" cy="1244511"/>
          </a:xfrm>
        </p:grpSpPr>
        <mc:AlternateContent xmlns:mc="http://schemas.openxmlformats.org/markup-compatibility/2006" xmlns:a14="http://schemas.microsoft.com/office/drawing/2010/main">
          <mc:Choice Requires="a14">
            <p:sp>
              <p:nvSpPr>
                <p:cNvPr id="10" name="TextBox 9"/>
                <p:cNvSpPr txBox="1"/>
                <p:nvPr/>
              </p:nvSpPr>
              <p:spPr>
                <a:xfrm>
                  <a:off x="2980728" y="4762128"/>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m:t>
                        </m:r>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980728" y="4762128"/>
                  <a:ext cx="62972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a:off x="876355" y="4679891"/>
                  <a:ext cx="10360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𝑔</m:t>
                        </m:r>
                        <m:r>
                          <a:rPr lang="en-US" sz="3200" b="0" i="1" smtClean="0">
                            <a:latin typeface="Cambria Math" charset="0"/>
                          </a:rPr>
                          <m:t> ∑</m:t>
                        </m:r>
                      </m:oMath>
                    </m:oMathPara>
                  </a14:m>
                  <a:endParaRPr lang="en-US" sz="3200" b="0" dirty="0"/>
                </a:p>
              </p:txBody>
            </p:sp>
          </mc:Choice>
          <mc:Fallback xmlns="">
            <p:sp>
              <p:nvSpPr>
                <p:cNvPr id="12" name="TextBox 11"/>
                <p:cNvSpPr txBox="1">
                  <a:spLocks noRot="1" noChangeAspect="1" noMove="1" noResize="1" noEditPoints="1" noAdjustHandles="1" noChangeArrowheads="1" noChangeShapeType="1" noTextEdit="1"/>
                </p:cNvSpPr>
                <p:nvPr/>
              </p:nvSpPr>
              <p:spPr>
                <a:xfrm flipH="1">
                  <a:off x="876355" y="4679891"/>
                  <a:ext cx="1036053" cy="492443"/>
                </a:xfrm>
                <a:prstGeom prst="rect">
                  <a:avLst/>
                </a:prstGeom>
                <a:blipFill rotWithShape="0">
                  <a:blip r:embed="rId7"/>
                  <a:stretch>
                    <a:fillRect/>
                  </a:stretch>
                </a:blipFill>
              </p:spPr>
              <p:txBody>
                <a:bodyPr/>
                <a:lstStyle/>
                <a:p>
                  <a:r>
                    <a:rPr lang="en-US">
                      <a:noFill/>
                    </a:rPr>
                    <a:t> </a:t>
                  </a:r>
                </a:p>
              </p:txBody>
            </p:sp>
          </mc:Fallback>
        </mc:AlternateContent>
        <p:sp>
          <p:nvSpPr>
            <p:cNvPr id="15" name="Left Bracket 14"/>
            <p:cNvSpPr/>
            <p:nvPr/>
          </p:nvSpPr>
          <p:spPr>
            <a:xfrm>
              <a:off x="1813302" y="4407805"/>
              <a:ext cx="119617" cy="1201089"/>
            </a:xfrm>
            <a:prstGeom prst="leftBracke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ket 15"/>
            <p:cNvSpPr/>
            <p:nvPr/>
          </p:nvSpPr>
          <p:spPr>
            <a:xfrm flipH="1">
              <a:off x="4605486" y="4451227"/>
              <a:ext cx="105558" cy="1201089"/>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3815051" y="4744050"/>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m:t>
                        </m:r>
                      </m:oMath>
                    </m:oMathPara>
                  </a14:m>
                  <a:endParaRPr lang="en-US" sz="3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815051" y="4744050"/>
                  <a:ext cx="629728" cy="492443"/>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046874" y="4797694"/>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m:t>
                        </m:r>
                      </m:oMath>
                    </m:oMathPara>
                  </a14:m>
                  <a:endParaRPr lang="en-US" sz="3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046874" y="4797694"/>
                  <a:ext cx="629728" cy="492443"/>
                </a:xfrm>
                <a:prstGeom prst="rect">
                  <a:avLst/>
                </a:prstGeom>
                <a:blipFill rotWithShape="0">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44602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Receptive Field</a:t>
            </a:r>
            <a:br>
              <a:rPr lang="en-US" dirty="0"/>
            </a:br>
            <a:endParaRPr lang="en-US" dirty="0"/>
          </a:p>
        </p:txBody>
      </p:sp>
      <p:sp>
        <p:nvSpPr>
          <p:cNvPr id="3" name="Content Placeholder 2"/>
          <p:cNvSpPr>
            <a:spLocks noGrp="1"/>
          </p:cNvSpPr>
          <p:nvPr>
            <p:ph idx="1"/>
          </p:nvPr>
        </p:nvSpPr>
        <p:spPr/>
        <p:txBody>
          <a:bodyPr/>
          <a:lstStyle/>
          <a:p>
            <a:r>
              <a:rPr lang="en-US" sz="2400" dirty="0"/>
              <a:t>Let’s look at the receptive field again in 1D, no padding, stride 1 and kernel 3x1 </a:t>
            </a:r>
          </a:p>
        </p:txBody>
      </p:sp>
      <p:sp>
        <p:nvSpPr>
          <p:cNvPr id="4" name="Slide Number Placeholder 3"/>
          <p:cNvSpPr>
            <a:spLocks noGrp="1"/>
          </p:cNvSpPr>
          <p:nvPr>
            <p:ph type="sldNum" sz="quarter" idx="12"/>
          </p:nvPr>
        </p:nvSpPr>
        <p:spPr/>
        <p:txBody>
          <a:bodyPr/>
          <a:lstStyle/>
          <a:p>
            <a:fld id="{AD29F1E6-0A42-6342-8A19-FA364A33AB30}" type="slidenum">
              <a:rPr lang="en-US" smtClean="0"/>
              <a:t>35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623739377"/>
              </p:ext>
            </p:extLst>
          </p:nvPr>
        </p:nvGraphicFramePr>
        <p:xfrm>
          <a:off x="1932919" y="5199711"/>
          <a:ext cx="8127999" cy="3657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20000"/>
                    </a:ext>
                  </a:extLst>
                </a:gridCol>
                <a:gridCol w="903111">
                  <a:extLst>
                    <a:ext uri="{9D8B030D-6E8A-4147-A177-3AD203B41FA5}">
                      <a16:colId xmlns:a16="http://schemas.microsoft.com/office/drawing/2014/main" val="20001"/>
                    </a:ext>
                  </a:extLst>
                </a:gridCol>
                <a:gridCol w="903111">
                  <a:extLst>
                    <a:ext uri="{9D8B030D-6E8A-4147-A177-3AD203B41FA5}">
                      <a16:colId xmlns:a16="http://schemas.microsoft.com/office/drawing/2014/main" val="20002"/>
                    </a:ext>
                  </a:extLst>
                </a:gridCol>
                <a:gridCol w="903111">
                  <a:extLst>
                    <a:ext uri="{9D8B030D-6E8A-4147-A177-3AD203B41FA5}">
                      <a16:colId xmlns:a16="http://schemas.microsoft.com/office/drawing/2014/main" val="20003"/>
                    </a:ext>
                  </a:extLst>
                </a:gridCol>
                <a:gridCol w="903111">
                  <a:extLst>
                    <a:ext uri="{9D8B030D-6E8A-4147-A177-3AD203B41FA5}">
                      <a16:colId xmlns:a16="http://schemas.microsoft.com/office/drawing/2014/main" val="20004"/>
                    </a:ext>
                  </a:extLst>
                </a:gridCol>
                <a:gridCol w="903111">
                  <a:extLst>
                    <a:ext uri="{9D8B030D-6E8A-4147-A177-3AD203B41FA5}">
                      <a16:colId xmlns:a16="http://schemas.microsoft.com/office/drawing/2014/main" val="20005"/>
                    </a:ext>
                  </a:extLst>
                </a:gridCol>
                <a:gridCol w="903111">
                  <a:extLst>
                    <a:ext uri="{9D8B030D-6E8A-4147-A177-3AD203B41FA5}">
                      <a16:colId xmlns:a16="http://schemas.microsoft.com/office/drawing/2014/main" val="20006"/>
                    </a:ext>
                  </a:extLst>
                </a:gridCol>
                <a:gridCol w="903111">
                  <a:extLst>
                    <a:ext uri="{9D8B030D-6E8A-4147-A177-3AD203B41FA5}">
                      <a16:colId xmlns:a16="http://schemas.microsoft.com/office/drawing/2014/main" val="20007"/>
                    </a:ext>
                  </a:extLst>
                </a:gridCol>
                <a:gridCol w="903111">
                  <a:extLst>
                    <a:ext uri="{9D8B030D-6E8A-4147-A177-3AD203B41FA5}">
                      <a16:colId xmlns:a16="http://schemas.microsoft.com/office/drawing/2014/main" val="20008"/>
                    </a:ext>
                  </a:extLst>
                </a:gridCol>
              </a:tblGrid>
              <a:tr h="0">
                <a:tc>
                  <a:txBody>
                    <a:bodyPr/>
                    <a:lstStyle/>
                    <a:p>
                      <a:endParaRPr lang="en-US" dirty="0"/>
                    </a:p>
                  </a:txBody>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80998178"/>
                  </p:ext>
                </p:extLst>
              </p:nvPr>
            </p:nvGraphicFramePr>
            <p:xfrm>
              <a:off x="2884639" y="4451227"/>
              <a:ext cx="2725347" cy="376619"/>
            </p:xfrm>
            <a:graphic>
              <a:graphicData uri="http://schemas.openxmlformats.org/drawingml/2006/table">
                <a:tbl>
                  <a:tblPr firstRow="1" bandRow="1">
                    <a:tableStyleId>{5C22544A-7EE6-4342-B048-85BDC9FD1C3A}</a:tableStyleId>
                  </a:tblPr>
                  <a:tblGrid>
                    <a:gridCol w="908449">
                      <a:extLst>
                        <a:ext uri="{9D8B030D-6E8A-4147-A177-3AD203B41FA5}">
                          <a16:colId xmlns:a16="http://schemas.microsoft.com/office/drawing/2014/main" val="20000"/>
                        </a:ext>
                      </a:extLst>
                    </a:gridCol>
                    <a:gridCol w="908449">
                      <a:extLst>
                        <a:ext uri="{9D8B030D-6E8A-4147-A177-3AD203B41FA5}">
                          <a16:colId xmlns:a16="http://schemas.microsoft.com/office/drawing/2014/main" val="20001"/>
                        </a:ext>
                      </a:extLst>
                    </a:gridCol>
                    <a:gridCol w="908449">
                      <a:extLst>
                        <a:ext uri="{9D8B030D-6E8A-4147-A177-3AD203B41FA5}">
                          <a16:colId xmlns:a16="http://schemas.microsoft.com/office/drawing/2014/main" val="20002"/>
                        </a:ext>
                      </a:extLst>
                    </a:gridCol>
                  </a:tblGrid>
                  <a:tr h="343709">
                    <a:tc>
                      <a:txBody>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lumMod val="85000"/>
                                            <a:lumOff val="15000"/>
                                          </a:schemeClr>
                                        </a:solidFill>
                                        <a:latin typeface="Cambria Math" panose="02040503050406030204" pitchFamily="18" charset="0"/>
                                      </a:rPr>
                                    </m:ctrlPr>
                                  </m:sSubSupPr>
                                  <m:e>
                                    <m:r>
                                      <a:rPr lang="en-US" b="0" i="1" smtClean="0">
                                        <a:solidFill>
                                          <a:schemeClr val="tx1">
                                            <a:lumMod val="85000"/>
                                            <a:lumOff val="15000"/>
                                          </a:schemeClr>
                                        </a:solidFill>
                                        <a:latin typeface="Cambria Math" charset="0"/>
                                      </a:rPr>
                                      <m:t>𝑊</m:t>
                                    </m:r>
                                  </m:e>
                                  <m:sub>
                                    <m:r>
                                      <a:rPr lang="en-US" b="0" i="1" smtClean="0">
                                        <a:solidFill>
                                          <a:schemeClr val="tx1">
                                            <a:lumMod val="85000"/>
                                            <a:lumOff val="15000"/>
                                          </a:schemeClr>
                                        </a:solidFill>
                                        <a:latin typeface="Cambria Math" charset="0"/>
                                      </a:rPr>
                                      <m:t>1</m:t>
                                    </m:r>
                                  </m:sub>
                                  <m:sup>
                                    <m:r>
                                      <a:rPr lang="en-US" b="0" i="1" smtClean="0">
                                        <a:solidFill>
                                          <a:schemeClr val="tx1">
                                            <a:lumMod val="85000"/>
                                            <a:lumOff val="15000"/>
                                          </a:schemeClr>
                                        </a:solidFill>
                                        <a:latin typeface="Cambria Math" charset="0"/>
                                      </a:rPr>
                                      <m:t>𝑙</m:t>
                                    </m:r>
                                    <m:r>
                                      <a:rPr lang="en-US" b="0" i="1" smtClean="0">
                                        <a:solidFill>
                                          <a:schemeClr val="tx1">
                                            <a:lumMod val="85000"/>
                                            <a:lumOff val="15000"/>
                                          </a:schemeClr>
                                        </a:solidFill>
                                        <a:latin typeface="Cambria Math" charset="0"/>
                                      </a:rPr>
                                      <m:t>+1</m:t>
                                    </m:r>
                                  </m:sup>
                                </m:sSubSup>
                              </m:oMath>
                            </m:oMathPara>
                          </a14:m>
                          <a:endParaRPr lang="en-US" dirty="0"/>
                        </a:p>
                      </a:txBody>
                      <a:tcP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lumMod val="85000"/>
                                            <a:lumOff val="15000"/>
                                          </a:schemeClr>
                                        </a:solidFill>
                                        <a:latin typeface="Cambria Math" panose="02040503050406030204" pitchFamily="18" charset="0"/>
                                      </a:rPr>
                                    </m:ctrlPr>
                                  </m:sSubSupPr>
                                  <m:e>
                                    <m:r>
                                      <a:rPr lang="en-US" b="0" i="1" smtClean="0">
                                        <a:solidFill>
                                          <a:schemeClr val="tx1">
                                            <a:lumMod val="85000"/>
                                            <a:lumOff val="15000"/>
                                          </a:schemeClr>
                                        </a:solidFill>
                                        <a:latin typeface="Cambria Math" charset="0"/>
                                      </a:rPr>
                                      <m:t>𝑊</m:t>
                                    </m:r>
                                  </m:e>
                                  <m:sub>
                                    <m:r>
                                      <a:rPr lang="en-US" b="0" i="1" smtClean="0">
                                        <a:solidFill>
                                          <a:schemeClr val="tx1">
                                            <a:lumMod val="85000"/>
                                            <a:lumOff val="15000"/>
                                          </a:schemeClr>
                                        </a:solidFill>
                                        <a:latin typeface="Cambria Math" charset="0"/>
                                      </a:rPr>
                                      <m:t>2</m:t>
                                    </m:r>
                                  </m:sub>
                                  <m:sup>
                                    <m:r>
                                      <a:rPr lang="en-US" b="0" i="1" smtClean="0">
                                        <a:solidFill>
                                          <a:schemeClr val="tx1">
                                            <a:lumMod val="85000"/>
                                            <a:lumOff val="15000"/>
                                          </a:schemeClr>
                                        </a:solidFill>
                                        <a:latin typeface="Cambria Math" charset="0"/>
                                      </a:rPr>
                                      <m:t>𝑙</m:t>
                                    </m:r>
                                    <m:r>
                                      <a:rPr lang="en-US" b="0" i="1" smtClean="0">
                                        <a:solidFill>
                                          <a:schemeClr val="tx1">
                                            <a:lumMod val="85000"/>
                                            <a:lumOff val="15000"/>
                                          </a:schemeClr>
                                        </a:solidFill>
                                        <a:latin typeface="Cambria Math" charset="0"/>
                                      </a:rPr>
                                      <m:t>+1</m:t>
                                    </m:r>
                                  </m:sup>
                                </m:sSubSup>
                              </m:oMath>
                            </m:oMathPara>
                          </a14:m>
                          <a:endParaRPr lang="en-US" dirty="0">
                            <a:solidFill>
                              <a:schemeClr val="tx1">
                                <a:lumMod val="85000"/>
                                <a:lumOff val="15000"/>
                              </a:schemeClr>
                            </a:solidFill>
                          </a:endParaRPr>
                        </a:p>
                      </a:txBody>
                      <a:tcP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lumMod val="85000"/>
                                            <a:lumOff val="15000"/>
                                          </a:schemeClr>
                                        </a:solidFill>
                                        <a:latin typeface="Cambria Math" panose="02040503050406030204" pitchFamily="18" charset="0"/>
                                      </a:rPr>
                                    </m:ctrlPr>
                                  </m:sSubSupPr>
                                  <m:e>
                                    <m:r>
                                      <a:rPr lang="en-US" b="0" i="1" smtClean="0">
                                        <a:solidFill>
                                          <a:schemeClr val="tx1">
                                            <a:lumMod val="85000"/>
                                            <a:lumOff val="15000"/>
                                          </a:schemeClr>
                                        </a:solidFill>
                                        <a:latin typeface="Cambria Math" charset="0"/>
                                      </a:rPr>
                                      <m:t>𝑊</m:t>
                                    </m:r>
                                  </m:e>
                                  <m:sub>
                                    <m:r>
                                      <a:rPr lang="en-US" b="0" i="1" smtClean="0">
                                        <a:solidFill>
                                          <a:schemeClr val="tx1">
                                            <a:lumMod val="85000"/>
                                            <a:lumOff val="15000"/>
                                          </a:schemeClr>
                                        </a:solidFill>
                                        <a:latin typeface="Cambria Math" charset="0"/>
                                      </a:rPr>
                                      <m:t>2</m:t>
                                    </m:r>
                                  </m:sub>
                                  <m:sup>
                                    <m:r>
                                      <a:rPr lang="en-US" b="0" i="1" smtClean="0">
                                        <a:solidFill>
                                          <a:schemeClr val="tx1">
                                            <a:lumMod val="85000"/>
                                            <a:lumOff val="15000"/>
                                          </a:schemeClr>
                                        </a:solidFill>
                                        <a:latin typeface="Cambria Math" charset="0"/>
                                      </a:rPr>
                                      <m:t>𝑙</m:t>
                                    </m:r>
                                    <m:r>
                                      <a:rPr lang="en-US" b="0" i="1" smtClean="0">
                                        <a:solidFill>
                                          <a:schemeClr val="tx1">
                                            <a:lumMod val="85000"/>
                                            <a:lumOff val="15000"/>
                                          </a:schemeClr>
                                        </a:solidFill>
                                        <a:latin typeface="Cambria Math" charset="0"/>
                                      </a:rPr>
                                      <m:t>+1</m:t>
                                    </m:r>
                                  </m:sup>
                                </m:sSubSup>
                              </m:oMath>
                            </m:oMathPara>
                          </a14:m>
                          <a:endParaRPr lang="en-US" dirty="0">
                            <a:solidFill>
                              <a:schemeClr val="tx1">
                                <a:lumMod val="85000"/>
                                <a:lumOff val="15000"/>
                              </a:schemeClr>
                            </a:solidFill>
                          </a:endParaRPr>
                        </a:p>
                      </a:txBody>
                      <a:tcPr>
                        <a:solidFill>
                          <a:schemeClr val="accent3">
                            <a:lumMod val="40000"/>
                            <a:lumOff val="60000"/>
                          </a:schemeClr>
                        </a:solidFill>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80998178"/>
                  </p:ext>
                </p:extLst>
              </p:nvPr>
            </p:nvGraphicFramePr>
            <p:xfrm>
              <a:off x="2884639" y="4451227"/>
              <a:ext cx="2725347" cy="376619"/>
            </p:xfrm>
            <a:graphic>
              <a:graphicData uri="http://schemas.openxmlformats.org/drawingml/2006/table">
                <a:tbl>
                  <a:tblPr firstRow="1" bandRow="1">
                    <a:tableStyleId>{5C22544A-7EE6-4342-B048-85BDC9FD1C3A}</a:tableStyleId>
                  </a:tblPr>
                  <a:tblGrid>
                    <a:gridCol w="908449"/>
                    <a:gridCol w="908449"/>
                    <a:gridCol w="908449"/>
                  </a:tblGrid>
                  <a:tr h="376619">
                    <a:tc>
                      <a:txBody>
                        <a:bodyPr/>
                        <a:lstStyle/>
                        <a:p>
                          <a:endParaRPr lang="en-US"/>
                        </a:p>
                      </a:txBody>
                      <a:tcPr>
                        <a:blipFill rotWithShape="0">
                          <a:blip r:embed="rId3"/>
                          <a:stretch>
                            <a:fillRect l="-671" t="-1613" r="-203356" b="-8065"/>
                          </a:stretch>
                        </a:blipFill>
                      </a:tcPr>
                    </a:tc>
                    <a:tc>
                      <a:txBody>
                        <a:bodyPr/>
                        <a:lstStyle/>
                        <a:p>
                          <a:endParaRPr lang="en-US"/>
                        </a:p>
                      </a:txBody>
                      <a:tcPr>
                        <a:blipFill rotWithShape="0">
                          <a:blip r:embed="rId3"/>
                          <a:stretch>
                            <a:fillRect l="-100000" t="-1613" r="-102000" b="-8065"/>
                          </a:stretch>
                        </a:blipFill>
                      </a:tcPr>
                    </a:tc>
                    <a:tc>
                      <a:txBody>
                        <a:bodyPr/>
                        <a:lstStyle/>
                        <a:p>
                          <a:endParaRPr lang="en-US"/>
                        </a:p>
                      </a:txBody>
                      <a:tcPr>
                        <a:blipFill rotWithShape="0">
                          <a:blip r:embed="rId3"/>
                          <a:stretch>
                            <a:fillRect l="-201342" t="-1613" r="-2685" b="-8065"/>
                          </a:stretch>
                        </a:blipFill>
                      </a:tcPr>
                    </a:tc>
                  </a:tr>
                </a:tbl>
              </a:graphicData>
            </a:graphic>
          </p:graphicFrame>
        </mc:Fallback>
      </mc:AlternateContent>
      <p:sp>
        <p:nvSpPr>
          <p:cNvPr id="8" name="TextBox 7"/>
          <p:cNvSpPr txBox="1"/>
          <p:nvPr/>
        </p:nvSpPr>
        <p:spPr>
          <a:xfrm>
            <a:off x="201868" y="5199711"/>
            <a:ext cx="809324" cy="369332"/>
          </a:xfrm>
          <a:prstGeom prst="rect">
            <a:avLst/>
          </a:prstGeom>
          <a:noFill/>
        </p:spPr>
        <p:txBody>
          <a:bodyPr wrap="none" rtlCol="0">
            <a:spAutoFit/>
          </a:bodyPr>
          <a:lstStyle/>
          <a:p>
            <a:r>
              <a:rPr lang="en-US" dirty="0"/>
              <a:t> layer </a:t>
            </a:r>
            <a:r>
              <a:rPr lang="en-US" i="1" dirty="0">
                <a:latin typeface="Cambria Math" charset="0"/>
                <a:ea typeface="Cambria Math" charset="0"/>
                <a:cs typeface="Cambria Math" charset="0"/>
              </a:rPr>
              <a:t>l</a:t>
            </a:r>
          </a:p>
        </p:txBody>
      </p:sp>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532656618"/>
                  </p:ext>
                </p:extLst>
              </p:nvPr>
            </p:nvGraphicFramePr>
            <p:xfrm>
              <a:off x="2771688" y="3630617"/>
              <a:ext cx="908449" cy="383604"/>
            </p:xfrm>
            <a:graphic>
              <a:graphicData uri="http://schemas.openxmlformats.org/drawingml/2006/table">
                <a:tbl>
                  <a:tblPr firstRow="1" bandRow="1">
                    <a:tableStyleId>{93296810-A885-4BE3-A3E7-6D5BEEA58F35}</a:tableStyleId>
                  </a:tblPr>
                  <a:tblGrid>
                    <a:gridCol w="908449">
                      <a:extLst>
                        <a:ext uri="{9D8B030D-6E8A-4147-A177-3AD203B41FA5}">
                          <a16:colId xmlns:a16="http://schemas.microsoft.com/office/drawing/2014/main" val="20000"/>
                        </a:ext>
                      </a:extLst>
                    </a:gridCol>
                  </a:tblGrid>
                  <a:tr h="343709">
                    <a:tc>
                      <a:txBody>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smtClean="0">
                                        <a:latin typeface="Cambria Math" panose="02040503050406030204" pitchFamily="18" charset="0"/>
                                      </a:rPr>
                                      <m:t>𝑎</m:t>
                                    </m:r>
                                  </m:e>
                                  <m:sub>
                                    <m:r>
                                      <a:rPr lang="en-US" b="1" i="0" smtClean="0">
                                        <a:latin typeface="Cambria Math" charset="0"/>
                                      </a:rPr>
                                      <m:t>𝟏</m:t>
                                    </m:r>
                                  </m:sub>
                                  <m:sup>
                                    <m:r>
                                      <a:rPr lang="en-US" smtClean="0">
                                        <a:latin typeface="Cambria Math" panose="02040503050406030204" pitchFamily="18" charset="0"/>
                                      </a:rPr>
                                      <m:t>𝑙</m:t>
                                    </m:r>
                                    <m:r>
                                      <a:rPr lang="en-US" smtClean="0">
                                        <a:latin typeface="Cambria Math" panose="02040503050406030204" pitchFamily="18" charset="0"/>
                                      </a:rPr>
                                      <m:t>+1</m:t>
                                    </m:r>
                                  </m:sup>
                                </m:sSubSup>
                              </m:oMath>
                            </m:oMathPara>
                          </a14:m>
                          <a:endParaRPr lang="en-US" dirty="0">
                            <a:solidFill>
                              <a:schemeClr val="tx1">
                                <a:lumMod val="85000"/>
                                <a:lumOff val="15000"/>
                              </a:schemeClr>
                            </a:solidFill>
                          </a:endParaRPr>
                        </a:p>
                      </a:txBody>
                      <a:tcPr>
                        <a:solidFill>
                          <a:srgbClr val="9ABB58"/>
                        </a:solidFill>
                      </a:tcPr>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532656618"/>
                  </p:ext>
                </p:extLst>
              </p:nvPr>
            </p:nvGraphicFramePr>
            <p:xfrm>
              <a:off x="2771688" y="3630617"/>
              <a:ext cx="908449" cy="392049"/>
            </p:xfrm>
            <a:graphic>
              <a:graphicData uri="http://schemas.openxmlformats.org/drawingml/2006/table">
                <a:tbl>
                  <a:tblPr firstRow="1" bandRow="1">
                    <a:tableStyleId>{93296810-A885-4BE3-A3E7-6D5BEEA58F35}</a:tableStyleId>
                  </a:tblPr>
                  <a:tblGrid>
                    <a:gridCol w="908449"/>
                  </a:tblGrid>
                  <a:tr h="392049">
                    <a:tc>
                      <a:txBody>
                        <a:bodyPr/>
                        <a:lstStyle/>
                        <a:p>
                          <a:endParaRPr lang="en-US"/>
                        </a:p>
                      </a:txBody>
                      <a:tcPr>
                        <a:blipFill rotWithShape="0">
                          <a:blip r:embed="rId4"/>
                          <a:stretch>
                            <a:fillRect l="-667" t="-1538" r="-2667" b="-7692"/>
                          </a:stretch>
                        </a:blipFill>
                      </a:tcPr>
                    </a:tc>
                  </a:tr>
                </a:tbl>
              </a:graphicData>
            </a:graphic>
          </p:graphicFrame>
        </mc:Fallback>
      </mc:AlternateContent>
      <mc:AlternateContent xmlns:mc="http://schemas.openxmlformats.org/markup-compatibility/2006" xmlns:a14="http://schemas.microsoft.com/office/drawing/2010/main">
        <mc:Choice Requires="a14">
          <p:sp>
            <p:nvSpPr>
              <p:cNvPr id="14" name="TextBox 13"/>
              <p:cNvSpPr txBox="1"/>
              <p:nvPr/>
            </p:nvSpPr>
            <p:spPr>
              <a:xfrm rot="16200000">
                <a:off x="3882472" y="3995325"/>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14" name="TextBox 13"/>
              <p:cNvSpPr txBox="1">
                <a:spLocks noRot="1" noChangeAspect="1" noMove="1" noResize="1" noEditPoints="1" noAdjustHandles="1" noChangeArrowheads="1" noChangeShapeType="1" noTextEdit="1"/>
              </p:cNvSpPr>
              <p:nvPr/>
            </p:nvSpPr>
            <p:spPr>
              <a:xfrm rot="16200000">
                <a:off x="3882472" y="3995325"/>
                <a:ext cx="629728"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p:cNvGraphicFramePr>
                <a:graphicFrameLocks noGrp="1"/>
              </p:cNvGraphicFramePr>
              <p:nvPr>
                <p:extLst>
                  <p:ext uri="{D42A27DB-BD31-4B8C-83A1-F6EECF244321}">
                    <p14:modId xmlns:p14="http://schemas.microsoft.com/office/powerpoint/2010/main" val="1947715596"/>
                  </p:ext>
                </p:extLst>
              </p:nvPr>
            </p:nvGraphicFramePr>
            <p:xfrm>
              <a:off x="3710944" y="3634495"/>
              <a:ext cx="908449" cy="376619"/>
            </p:xfrm>
            <a:graphic>
              <a:graphicData uri="http://schemas.openxmlformats.org/drawingml/2006/table">
                <a:tbl>
                  <a:tblPr firstRow="1" bandRow="1">
                    <a:tableStyleId>{93296810-A885-4BE3-A3E7-6D5BEEA58F35}</a:tableStyleId>
                  </a:tblPr>
                  <a:tblGrid>
                    <a:gridCol w="908449">
                      <a:extLst>
                        <a:ext uri="{9D8B030D-6E8A-4147-A177-3AD203B41FA5}">
                          <a16:colId xmlns:a16="http://schemas.microsoft.com/office/drawing/2014/main" val="20000"/>
                        </a:ext>
                      </a:extLst>
                    </a:gridCol>
                  </a:tblGrid>
                  <a:tr h="343709">
                    <a:tc>
                      <a:txBody>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smtClean="0">
                                        <a:latin typeface="Cambria Math" panose="02040503050406030204" pitchFamily="18" charset="0"/>
                                      </a:rPr>
                                      <m:t>𝑎</m:t>
                                    </m:r>
                                  </m:e>
                                  <m:sub>
                                    <m:r>
                                      <a:rPr lang="en-US" smtClean="0">
                                        <a:latin typeface="Cambria Math" panose="02040503050406030204" pitchFamily="18" charset="0"/>
                                      </a:rPr>
                                      <m:t>2</m:t>
                                    </m:r>
                                  </m:sub>
                                  <m:sup>
                                    <m:r>
                                      <a:rPr lang="en-US" smtClean="0">
                                        <a:latin typeface="Cambria Math" panose="02040503050406030204" pitchFamily="18" charset="0"/>
                                      </a:rPr>
                                      <m:t>𝑙</m:t>
                                    </m:r>
                                    <m:r>
                                      <a:rPr lang="en-US" smtClean="0">
                                        <a:latin typeface="Cambria Math" panose="02040503050406030204" pitchFamily="18" charset="0"/>
                                      </a:rPr>
                                      <m:t>+1</m:t>
                                    </m:r>
                                  </m:sup>
                                </m:sSubSup>
                              </m:oMath>
                            </m:oMathPara>
                          </a14:m>
                          <a:endParaRPr lang="en-US" dirty="0">
                            <a:solidFill>
                              <a:schemeClr val="tx1">
                                <a:lumMod val="85000"/>
                                <a:lumOff val="15000"/>
                              </a:schemeClr>
                            </a:solidFill>
                          </a:endParaRPr>
                        </a:p>
                      </a:txBody>
                      <a:tcPr>
                        <a:solidFill>
                          <a:srgbClr val="9ABB58"/>
                        </a:solidFill>
                      </a:tcPr>
                    </a:tc>
                    <a:extLst>
                      <a:ext uri="{0D108BD9-81ED-4DB2-BD59-A6C34878D82A}">
                        <a16:rowId xmlns:a16="http://schemas.microsoft.com/office/drawing/2014/main" val="10000"/>
                      </a:ext>
                    </a:extLst>
                  </a:tr>
                </a:tbl>
              </a:graphicData>
            </a:graphic>
          </p:graphicFrame>
        </mc:Choice>
        <mc:Fallback xmlns="">
          <p:graphicFrame>
            <p:nvGraphicFramePr>
              <p:cNvPr id="15" name="Table 14"/>
              <p:cNvGraphicFramePr>
                <a:graphicFrameLocks noGrp="1"/>
              </p:cNvGraphicFramePr>
              <p:nvPr>
                <p:extLst>
                  <p:ext uri="{D42A27DB-BD31-4B8C-83A1-F6EECF244321}">
                    <p14:modId xmlns:p14="http://schemas.microsoft.com/office/powerpoint/2010/main" val="1947715596"/>
                  </p:ext>
                </p:extLst>
              </p:nvPr>
            </p:nvGraphicFramePr>
            <p:xfrm>
              <a:off x="3710944" y="3634495"/>
              <a:ext cx="908449" cy="392049"/>
            </p:xfrm>
            <a:graphic>
              <a:graphicData uri="http://schemas.openxmlformats.org/drawingml/2006/table">
                <a:tbl>
                  <a:tblPr firstRow="1" bandRow="1">
                    <a:tableStyleId>{93296810-A885-4BE3-A3E7-6D5BEEA58F35}</a:tableStyleId>
                  </a:tblPr>
                  <a:tblGrid>
                    <a:gridCol w="908449"/>
                  </a:tblGrid>
                  <a:tr h="392049">
                    <a:tc>
                      <a:txBody>
                        <a:bodyPr/>
                        <a:lstStyle/>
                        <a:p>
                          <a:endParaRPr lang="en-US"/>
                        </a:p>
                      </a:txBody>
                      <a:tcPr>
                        <a:blipFill rotWithShape="0">
                          <a:blip r:embed="rId6"/>
                          <a:stretch>
                            <a:fillRect l="-667" t="-1538" r="-2667" b="-6154"/>
                          </a:stretch>
                        </a:blipFill>
                      </a:tcPr>
                    </a:tc>
                  </a:tr>
                </a:tbl>
              </a:graphicData>
            </a:graphic>
          </p:graphicFrame>
        </mc:Fallback>
      </mc:AlternateContent>
      <p:grpSp>
        <p:nvGrpSpPr>
          <p:cNvPr id="19" name="Group 18"/>
          <p:cNvGrpSpPr/>
          <p:nvPr/>
        </p:nvGrpSpPr>
        <p:grpSpPr>
          <a:xfrm>
            <a:off x="1837248" y="4392307"/>
            <a:ext cx="3834689" cy="1244511"/>
            <a:chOff x="876355" y="4407805"/>
            <a:chExt cx="3834689" cy="1244511"/>
          </a:xfrm>
        </p:grpSpPr>
        <mc:AlternateContent xmlns:mc="http://schemas.openxmlformats.org/markup-compatibility/2006" xmlns:a14="http://schemas.microsoft.com/office/drawing/2010/main">
          <mc:Choice Requires="a14">
            <p:sp>
              <p:nvSpPr>
                <p:cNvPr id="20" name="TextBox 19"/>
                <p:cNvSpPr txBox="1"/>
                <p:nvPr/>
              </p:nvSpPr>
              <p:spPr>
                <a:xfrm>
                  <a:off x="2980728" y="4762128"/>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m:t>
                        </m:r>
                      </m:oMath>
                    </m:oMathPara>
                  </a14:m>
                  <a:endParaRPr lang="en-US" sz="32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980728" y="4762128"/>
                  <a:ext cx="629728" cy="492443"/>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flipH="1">
                  <a:off x="876355" y="4679891"/>
                  <a:ext cx="10360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𝑔</m:t>
                        </m:r>
                        <m:r>
                          <a:rPr lang="en-US" sz="3200" b="0" i="1" smtClean="0">
                            <a:latin typeface="Cambria Math" charset="0"/>
                          </a:rPr>
                          <m:t> ∑</m:t>
                        </m:r>
                      </m:oMath>
                    </m:oMathPara>
                  </a14:m>
                  <a:endParaRPr lang="en-US" sz="3200" b="0" dirty="0"/>
                </a:p>
              </p:txBody>
            </p:sp>
          </mc:Choice>
          <mc:Fallback xmlns="">
            <p:sp>
              <p:nvSpPr>
                <p:cNvPr id="21" name="TextBox 20"/>
                <p:cNvSpPr txBox="1">
                  <a:spLocks noRot="1" noChangeAspect="1" noMove="1" noResize="1" noEditPoints="1" noAdjustHandles="1" noChangeArrowheads="1" noChangeShapeType="1" noTextEdit="1"/>
                </p:cNvSpPr>
                <p:nvPr/>
              </p:nvSpPr>
              <p:spPr>
                <a:xfrm flipH="1">
                  <a:off x="876355" y="4679891"/>
                  <a:ext cx="1036053" cy="492443"/>
                </a:xfrm>
                <a:prstGeom prst="rect">
                  <a:avLst/>
                </a:prstGeom>
                <a:blipFill rotWithShape="0">
                  <a:blip r:embed="rId8"/>
                  <a:stretch>
                    <a:fillRect/>
                  </a:stretch>
                </a:blipFill>
              </p:spPr>
              <p:txBody>
                <a:bodyPr/>
                <a:lstStyle/>
                <a:p>
                  <a:r>
                    <a:rPr lang="en-US">
                      <a:noFill/>
                    </a:rPr>
                    <a:t> </a:t>
                  </a:r>
                </a:p>
              </p:txBody>
            </p:sp>
          </mc:Fallback>
        </mc:AlternateContent>
        <p:sp>
          <p:nvSpPr>
            <p:cNvPr id="22" name="Left Bracket 21"/>
            <p:cNvSpPr/>
            <p:nvPr/>
          </p:nvSpPr>
          <p:spPr>
            <a:xfrm>
              <a:off x="1813302" y="4407805"/>
              <a:ext cx="119617" cy="1201089"/>
            </a:xfrm>
            <a:prstGeom prst="leftBracke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Left Bracket 22"/>
            <p:cNvSpPr/>
            <p:nvPr/>
          </p:nvSpPr>
          <p:spPr>
            <a:xfrm flipH="1">
              <a:off x="4605486" y="4451227"/>
              <a:ext cx="105558" cy="1201089"/>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815051" y="4744050"/>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m:t>
                        </m:r>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815051" y="4744050"/>
                  <a:ext cx="629728" cy="492443"/>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046874" y="4797694"/>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m:t>
                        </m:r>
                      </m:oMath>
                    </m:oMathPara>
                  </a14:m>
                  <a:endParaRPr lang="en-US" sz="3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2046874" y="4797694"/>
                  <a:ext cx="629728" cy="492443"/>
                </a:xfrm>
                <a:prstGeom prst="rect">
                  <a:avLst/>
                </a:prstGeom>
                <a:blipFill rotWithShape="0">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749706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Receptive Field</a:t>
            </a:r>
            <a:br>
              <a:rPr lang="en-US" dirty="0"/>
            </a:br>
            <a:endParaRPr lang="en-US" dirty="0"/>
          </a:p>
        </p:txBody>
      </p:sp>
      <p:sp>
        <p:nvSpPr>
          <p:cNvPr id="3" name="Content Placeholder 2"/>
          <p:cNvSpPr>
            <a:spLocks noGrp="1"/>
          </p:cNvSpPr>
          <p:nvPr>
            <p:ph idx="1"/>
          </p:nvPr>
        </p:nvSpPr>
        <p:spPr/>
        <p:txBody>
          <a:bodyPr/>
          <a:lstStyle/>
          <a:p>
            <a:r>
              <a:rPr lang="en-US" sz="2400" dirty="0"/>
              <a:t>Let’s look at the receptive field again in 1D, no padding, stride 1 and kernel 3x1 </a:t>
            </a:r>
          </a:p>
        </p:txBody>
      </p:sp>
      <p:sp>
        <p:nvSpPr>
          <p:cNvPr id="4" name="Slide Number Placeholder 3"/>
          <p:cNvSpPr>
            <a:spLocks noGrp="1"/>
          </p:cNvSpPr>
          <p:nvPr>
            <p:ph type="sldNum" sz="quarter" idx="12"/>
          </p:nvPr>
        </p:nvSpPr>
        <p:spPr/>
        <p:txBody>
          <a:bodyPr/>
          <a:lstStyle/>
          <a:p>
            <a:fld id="{AD29F1E6-0A42-6342-8A19-FA364A33AB30}" type="slidenum">
              <a:rPr lang="en-US" smtClean="0"/>
              <a:t>36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006547042"/>
              </p:ext>
            </p:extLst>
          </p:nvPr>
        </p:nvGraphicFramePr>
        <p:xfrm>
          <a:off x="1932919" y="5199711"/>
          <a:ext cx="8127999" cy="3657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20000"/>
                    </a:ext>
                  </a:extLst>
                </a:gridCol>
                <a:gridCol w="903111">
                  <a:extLst>
                    <a:ext uri="{9D8B030D-6E8A-4147-A177-3AD203B41FA5}">
                      <a16:colId xmlns:a16="http://schemas.microsoft.com/office/drawing/2014/main" val="20001"/>
                    </a:ext>
                  </a:extLst>
                </a:gridCol>
                <a:gridCol w="903111">
                  <a:extLst>
                    <a:ext uri="{9D8B030D-6E8A-4147-A177-3AD203B41FA5}">
                      <a16:colId xmlns:a16="http://schemas.microsoft.com/office/drawing/2014/main" val="20002"/>
                    </a:ext>
                  </a:extLst>
                </a:gridCol>
                <a:gridCol w="903111">
                  <a:extLst>
                    <a:ext uri="{9D8B030D-6E8A-4147-A177-3AD203B41FA5}">
                      <a16:colId xmlns:a16="http://schemas.microsoft.com/office/drawing/2014/main" val="20003"/>
                    </a:ext>
                  </a:extLst>
                </a:gridCol>
                <a:gridCol w="903111">
                  <a:extLst>
                    <a:ext uri="{9D8B030D-6E8A-4147-A177-3AD203B41FA5}">
                      <a16:colId xmlns:a16="http://schemas.microsoft.com/office/drawing/2014/main" val="20004"/>
                    </a:ext>
                  </a:extLst>
                </a:gridCol>
                <a:gridCol w="903111">
                  <a:extLst>
                    <a:ext uri="{9D8B030D-6E8A-4147-A177-3AD203B41FA5}">
                      <a16:colId xmlns:a16="http://schemas.microsoft.com/office/drawing/2014/main" val="20005"/>
                    </a:ext>
                  </a:extLst>
                </a:gridCol>
                <a:gridCol w="903111">
                  <a:extLst>
                    <a:ext uri="{9D8B030D-6E8A-4147-A177-3AD203B41FA5}">
                      <a16:colId xmlns:a16="http://schemas.microsoft.com/office/drawing/2014/main" val="20006"/>
                    </a:ext>
                  </a:extLst>
                </a:gridCol>
                <a:gridCol w="903111">
                  <a:extLst>
                    <a:ext uri="{9D8B030D-6E8A-4147-A177-3AD203B41FA5}">
                      <a16:colId xmlns:a16="http://schemas.microsoft.com/office/drawing/2014/main" val="20007"/>
                    </a:ext>
                  </a:extLst>
                </a:gridCol>
                <a:gridCol w="903111">
                  <a:extLst>
                    <a:ext uri="{9D8B030D-6E8A-4147-A177-3AD203B41FA5}">
                      <a16:colId xmlns:a16="http://schemas.microsoft.com/office/drawing/2014/main" val="20008"/>
                    </a:ext>
                  </a:extLst>
                </a:gridCol>
              </a:tblGrid>
              <a:tr h="0">
                <a:tc>
                  <a:txBody>
                    <a:bodyPr/>
                    <a:lstStyle/>
                    <a:p>
                      <a:endParaRPr lang="en-US" dirty="0"/>
                    </a:p>
                  </a:txBody>
                  <a:tcPr/>
                </a:tc>
                <a:tc>
                  <a:txBody>
                    <a:bodyPr/>
                    <a:lstStyle/>
                    <a:p>
                      <a:endParaRPr lang="en-US" dirty="0"/>
                    </a:p>
                  </a:txBody>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561884326"/>
                  </p:ext>
                </p:extLst>
              </p:nvPr>
            </p:nvGraphicFramePr>
            <p:xfrm>
              <a:off x="3743055" y="4451227"/>
              <a:ext cx="2725347" cy="376619"/>
            </p:xfrm>
            <a:graphic>
              <a:graphicData uri="http://schemas.openxmlformats.org/drawingml/2006/table">
                <a:tbl>
                  <a:tblPr firstRow="1" bandRow="1">
                    <a:tableStyleId>{5C22544A-7EE6-4342-B048-85BDC9FD1C3A}</a:tableStyleId>
                  </a:tblPr>
                  <a:tblGrid>
                    <a:gridCol w="908449">
                      <a:extLst>
                        <a:ext uri="{9D8B030D-6E8A-4147-A177-3AD203B41FA5}">
                          <a16:colId xmlns:a16="http://schemas.microsoft.com/office/drawing/2014/main" val="20000"/>
                        </a:ext>
                      </a:extLst>
                    </a:gridCol>
                    <a:gridCol w="908449">
                      <a:extLst>
                        <a:ext uri="{9D8B030D-6E8A-4147-A177-3AD203B41FA5}">
                          <a16:colId xmlns:a16="http://schemas.microsoft.com/office/drawing/2014/main" val="20001"/>
                        </a:ext>
                      </a:extLst>
                    </a:gridCol>
                    <a:gridCol w="908449">
                      <a:extLst>
                        <a:ext uri="{9D8B030D-6E8A-4147-A177-3AD203B41FA5}">
                          <a16:colId xmlns:a16="http://schemas.microsoft.com/office/drawing/2014/main" val="20002"/>
                        </a:ext>
                      </a:extLst>
                    </a:gridCol>
                  </a:tblGrid>
                  <a:tr h="343709">
                    <a:tc>
                      <a:txBody>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lumMod val="85000"/>
                                            <a:lumOff val="15000"/>
                                          </a:schemeClr>
                                        </a:solidFill>
                                        <a:latin typeface="Cambria Math" panose="02040503050406030204" pitchFamily="18" charset="0"/>
                                      </a:rPr>
                                    </m:ctrlPr>
                                  </m:sSubSupPr>
                                  <m:e>
                                    <m:r>
                                      <a:rPr lang="en-US" b="0" i="1" smtClean="0">
                                        <a:solidFill>
                                          <a:schemeClr val="tx1">
                                            <a:lumMod val="85000"/>
                                            <a:lumOff val="15000"/>
                                          </a:schemeClr>
                                        </a:solidFill>
                                        <a:latin typeface="Cambria Math" charset="0"/>
                                      </a:rPr>
                                      <m:t>𝑊</m:t>
                                    </m:r>
                                  </m:e>
                                  <m:sub>
                                    <m:r>
                                      <a:rPr lang="en-US" b="0" i="1" smtClean="0">
                                        <a:solidFill>
                                          <a:schemeClr val="tx1">
                                            <a:lumMod val="85000"/>
                                            <a:lumOff val="15000"/>
                                          </a:schemeClr>
                                        </a:solidFill>
                                        <a:latin typeface="Cambria Math" charset="0"/>
                                      </a:rPr>
                                      <m:t>1</m:t>
                                    </m:r>
                                  </m:sub>
                                  <m:sup>
                                    <m:r>
                                      <a:rPr lang="en-US" b="0" i="1" smtClean="0">
                                        <a:solidFill>
                                          <a:schemeClr val="tx1">
                                            <a:lumMod val="85000"/>
                                            <a:lumOff val="15000"/>
                                          </a:schemeClr>
                                        </a:solidFill>
                                        <a:latin typeface="Cambria Math" charset="0"/>
                                      </a:rPr>
                                      <m:t>𝑙</m:t>
                                    </m:r>
                                    <m:r>
                                      <a:rPr lang="en-US" b="0" i="1" smtClean="0">
                                        <a:solidFill>
                                          <a:schemeClr val="tx1">
                                            <a:lumMod val="85000"/>
                                            <a:lumOff val="15000"/>
                                          </a:schemeClr>
                                        </a:solidFill>
                                        <a:latin typeface="Cambria Math" charset="0"/>
                                      </a:rPr>
                                      <m:t>+1</m:t>
                                    </m:r>
                                  </m:sup>
                                </m:sSubSup>
                              </m:oMath>
                            </m:oMathPara>
                          </a14:m>
                          <a:endParaRPr lang="en-US" dirty="0"/>
                        </a:p>
                      </a:txBody>
                      <a:tcP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lumMod val="85000"/>
                                            <a:lumOff val="15000"/>
                                          </a:schemeClr>
                                        </a:solidFill>
                                        <a:latin typeface="Cambria Math" panose="02040503050406030204" pitchFamily="18" charset="0"/>
                                      </a:rPr>
                                    </m:ctrlPr>
                                  </m:sSubSupPr>
                                  <m:e>
                                    <m:r>
                                      <a:rPr lang="en-US" b="0" i="1" smtClean="0">
                                        <a:solidFill>
                                          <a:schemeClr val="tx1">
                                            <a:lumMod val="85000"/>
                                            <a:lumOff val="15000"/>
                                          </a:schemeClr>
                                        </a:solidFill>
                                        <a:latin typeface="Cambria Math" charset="0"/>
                                      </a:rPr>
                                      <m:t>𝑊</m:t>
                                    </m:r>
                                  </m:e>
                                  <m:sub>
                                    <m:r>
                                      <a:rPr lang="en-US" b="0" i="1" smtClean="0">
                                        <a:solidFill>
                                          <a:schemeClr val="tx1">
                                            <a:lumMod val="85000"/>
                                            <a:lumOff val="15000"/>
                                          </a:schemeClr>
                                        </a:solidFill>
                                        <a:latin typeface="Cambria Math" charset="0"/>
                                      </a:rPr>
                                      <m:t>2</m:t>
                                    </m:r>
                                  </m:sub>
                                  <m:sup>
                                    <m:r>
                                      <a:rPr lang="en-US" b="0" i="1" smtClean="0">
                                        <a:solidFill>
                                          <a:schemeClr val="tx1">
                                            <a:lumMod val="85000"/>
                                            <a:lumOff val="15000"/>
                                          </a:schemeClr>
                                        </a:solidFill>
                                        <a:latin typeface="Cambria Math" charset="0"/>
                                      </a:rPr>
                                      <m:t>𝑙</m:t>
                                    </m:r>
                                    <m:r>
                                      <a:rPr lang="en-US" b="0" i="1" smtClean="0">
                                        <a:solidFill>
                                          <a:schemeClr val="tx1">
                                            <a:lumMod val="85000"/>
                                            <a:lumOff val="15000"/>
                                          </a:schemeClr>
                                        </a:solidFill>
                                        <a:latin typeface="Cambria Math" charset="0"/>
                                      </a:rPr>
                                      <m:t>+1</m:t>
                                    </m:r>
                                  </m:sup>
                                </m:sSubSup>
                              </m:oMath>
                            </m:oMathPara>
                          </a14:m>
                          <a:endParaRPr lang="en-US" dirty="0">
                            <a:solidFill>
                              <a:schemeClr val="tx1">
                                <a:lumMod val="85000"/>
                                <a:lumOff val="15000"/>
                              </a:schemeClr>
                            </a:solidFill>
                          </a:endParaRPr>
                        </a:p>
                      </a:txBody>
                      <a:tcP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lumMod val="85000"/>
                                            <a:lumOff val="15000"/>
                                          </a:schemeClr>
                                        </a:solidFill>
                                        <a:latin typeface="Cambria Math" panose="02040503050406030204" pitchFamily="18" charset="0"/>
                                      </a:rPr>
                                    </m:ctrlPr>
                                  </m:sSubSupPr>
                                  <m:e>
                                    <m:r>
                                      <a:rPr lang="en-US" b="0" i="1" smtClean="0">
                                        <a:solidFill>
                                          <a:schemeClr val="tx1">
                                            <a:lumMod val="85000"/>
                                            <a:lumOff val="15000"/>
                                          </a:schemeClr>
                                        </a:solidFill>
                                        <a:latin typeface="Cambria Math" charset="0"/>
                                      </a:rPr>
                                      <m:t>𝑊</m:t>
                                    </m:r>
                                  </m:e>
                                  <m:sub>
                                    <m:r>
                                      <a:rPr lang="en-US" b="0" i="1" smtClean="0">
                                        <a:solidFill>
                                          <a:schemeClr val="tx1">
                                            <a:lumMod val="85000"/>
                                            <a:lumOff val="15000"/>
                                          </a:schemeClr>
                                        </a:solidFill>
                                        <a:latin typeface="Cambria Math" charset="0"/>
                                      </a:rPr>
                                      <m:t>2</m:t>
                                    </m:r>
                                  </m:sub>
                                  <m:sup>
                                    <m:r>
                                      <a:rPr lang="en-US" b="0" i="1" smtClean="0">
                                        <a:solidFill>
                                          <a:schemeClr val="tx1">
                                            <a:lumMod val="85000"/>
                                            <a:lumOff val="15000"/>
                                          </a:schemeClr>
                                        </a:solidFill>
                                        <a:latin typeface="Cambria Math" charset="0"/>
                                      </a:rPr>
                                      <m:t>𝑙</m:t>
                                    </m:r>
                                    <m:r>
                                      <a:rPr lang="en-US" b="0" i="1" smtClean="0">
                                        <a:solidFill>
                                          <a:schemeClr val="tx1">
                                            <a:lumMod val="85000"/>
                                            <a:lumOff val="15000"/>
                                          </a:schemeClr>
                                        </a:solidFill>
                                        <a:latin typeface="Cambria Math" charset="0"/>
                                      </a:rPr>
                                      <m:t>+1</m:t>
                                    </m:r>
                                  </m:sup>
                                </m:sSubSup>
                              </m:oMath>
                            </m:oMathPara>
                          </a14:m>
                          <a:endParaRPr lang="en-US" dirty="0">
                            <a:solidFill>
                              <a:schemeClr val="tx1">
                                <a:lumMod val="85000"/>
                                <a:lumOff val="15000"/>
                              </a:schemeClr>
                            </a:solidFill>
                          </a:endParaRPr>
                        </a:p>
                      </a:txBody>
                      <a:tcPr>
                        <a:solidFill>
                          <a:schemeClr val="accent3">
                            <a:lumMod val="40000"/>
                            <a:lumOff val="60000"/>
                          </a:schemeClr>
                        </a:solidFill>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1884326"/>
                  </p:ext>
                </p:extLst>
              </p:nvPr>
            </p:nvGraphicFramePr>
            <p:xfrm>
              <a:off x="3743055" y="4451227"/>
              <a:ext cx="2725347" cy="376619"/>
            </p:xfrm>
            <a:graphic>
              <a:graphicData uri="http://schemas.openxmlformats.org/drawingml/2006/table">
                <a:tbl>
                  <a:tblPr firstRow="1" bandRow="1">
                    <a:tableStyleId>{5C22544A-7EE6-4342-B048-85BDC9FD1C3A}</a:tableStyleId>
                  </a:tblPr>
                  <a:tblGrid>
                    <a:gridCol w="908449"/>
                    <a:gridCol w="908449"/>
                    <a:gridCol w="908449"/>
                  </a:tblGrid>
                  <a:tr h="376619">
                    <a:tc>
                      <a:txBody>
                        <a:bodyPr/>
                        <a:lstStyle/>
                        <a:p>
                          <a:endParaRPr lang="en-US"/>
                        </a:p>
                      </a:txBody>
                      <a:tcPr>
                        <a:blipFill rotWithShape="0">
                          <a:blip r:embed="rId3"/>
                          <a:stretch>
                            <a:fillRect l="-1342" t="-1613" r="-203356" b="-8065"/>
                          </a:stretch>
                        </a:blipFill>
                      </a:tcPr>
                    </a:tc>
                    <a:tc>
                      <a:txBody>
                        <a:bodyPr/>
                        <a:lstStyle/>
                        <a:p>
                          <a:endParaRPr lang="en-US"/>
                        </a:p>
                      </a:txBody>
                      <a:tcPr>
                        <a:blipFill rotWithShape="0">
                          <a:blip r:embed="rId3"/>
                          <a:stretch>
                            <a:fillRect l="-100667" t="-1613" r="-102000" b="-8065"/>
                          </a:stretch>
                        </a:blipFill>
                      </a:tcPr>
                    </a:tc>
                    <a:tc>
                      <a:txBody>
                        <a:bodyPr/>
                        <a:lstStyle/>
                        <a:p>
                          <a:endParaRPr lang="en-US"/>
                        </a:p>
                      </a:txBody>
                      <a:tcPr>
                        <a:blipFill rotWithShape="0">
                          <a:blip r:embed="rId3"/>
                          <a:stretch>
                            <a:fillRect l="-202013" t="-1613" r="-2685" b="-8065"/>
                          </a:stretch>
                        </a:blipFill>
                      </a:tcPr>
                    </a:tc>
                  </a:tr>
                </a:tbl>
              </a:graphicData>
            </a:graphic>
          </p:graphicFrame>
        </mc:Fallback>
      </mc:AlternateContent>
      <p:sp>
        <p:nvSpPr>
          <p:cNvPr id="8" name="TextBox 7"/>
          <p:cNvSpPr txBox="1"/>
          <p:nvPr/>
        </p:nvSpPr>
        <p:spPr>
          <a:xfrm>
            <a:off x="201868" y="5199711"/>
            <a:ext cx="809324" cy="369332"/>
          </a:xfrm>
          <a:prstGeom prst="rect">
            <a:avLst/>
          </a:prstGeom>
          <a:noFill/>
        </p:spPr>
        <p:txBody>
          <a:bodyPr wrap="none" rtlCol="0">
            <a:spAutoFit/>
          </a:bodyPr>
          <a:lstStyle/>
          <a:p>
            <a:r>
              <a:rPr lang="en-US" dirty="0"/>
              <a:t> layer </a:t>
            </a:r>
            <a:r>
              <a:rPr lang="en-US" i="1" dirty="0">
                <a:latin typeface="Cambria Math" charset="0"/>
                <a:ea typeface="Cambria Math" charset="0"/>
                <a:cs typeface="Cambria Math" charset="0"/>
              </a:rPr>
              <a:t>l</a:t>
            </a:r>
          </a:p>
        </p:txBody>
      </p:sp>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532656618"/>
                  </p:ext>
                </p:extLst>
              </p:nvPr>
            </p:nvGraphicFramePr>
            <p:xfrm>
              <a:off x="2771688" y="3630617"/>
              <a:ext cx="908449" cy="383604"/>
            </p:xfrm>
            <a:graphic>
              <a:graphicData uri="http://schemas.openxmlformats.org/drawingml/2006/table">
                <a:tbl>
                  <a:tblPr firstRow="1" bandRow="1">
                    <a:tableStyleId>{93296810-A885-4BE3-A3E7-6D5BEEA58F35}</a:tableStyleId>
                  </a:tblPr>
                  <a:tblGrid>
                    <a:gridCol w="908449">
                      <a:extLst>
                        <a:ext uri="{9D8B030D-6E8A-4147-A177-3AD203B41FA5}">
                          <a16:colId xmlns:a16="http://schemas.microsoft.com/office/drawing/2014/main" val="20000"/>
                        </a:ext>
                      </a:extLst>
                    </a:gridCol>
                  </a:tblGrid>
                  <a:tr h="343709">
                    <a:tc>
                      <a:txBody>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smtClean="0">
                                        <a:latin typeface="Cambria Math" panose="02040503050406030204" pitchFamily="18" charset="0"/>
                                      </a:rPr>
                                      <m:t>𝑎</m:t>
                                    </m:r>
                                  </m:e>
                                  <m:sub>
                                    <m:r>
                                      <a:rPr lang="en-US" b="1" i="0" smtClean="0">
                                        <a:latin typeface="Cambria Math" charset="0"/>
                                      </a:rPr>
                                      <m:t>𝟏</m:t>
                                    </m:r>
                                  </m:sub>
                                  <m:sup>
                                    <m:r>
                                      <a:rPr lang="en-US" smtClean="0">
                                        <a:latin typeface="Cambria Math" panose="02040503050406030204" pitchFamily="18" charset="0"/>
                                      </a:rPr>
                                      <m:t>𝑙</m:t>
                                    </m:r>
                                    <m:r>
                                      <a:rPr lang="en-US" smtClean="0">
                                        <a:latin typeface="Cambria Math" panose="02040503050406030204" pitchFamily="18" charset="0"/>
                                      </a:rPr>
                                      <m:t>+1</m:t>
                                    </m:r>
                                  </m:sup>
                                </m:sSubSup>
                              </m:oMath>
                            </m:oMathPara>
                          </a14:m>
                          <a:endParaRPr lang="en-US" dirty="0">
                            <a:solidFill>
                              <a:schemeClr val="tx1">
                                <a:lumMod val="85000"/>
                                <a:lumOff val="15000"/>
                              </a:schemeClr>
                            </a:solidFill>
                          </a:endParaRPr>
                        </a:p>
                      </a:txBody>
                      <a:tcPr>
                        <a:solidFill>
                          <a:srgbClr val="9ABB58"/>
                        </a:solidFill>
                      </a:tcPr>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532656618"/>
                  </p:ext>
                </p:extLst>
              </p:nvPr>
            </p:nvGraphicFramePr>
            <p:xfrm>
              <a:off x="2771688" y="3630617"/>
              <a:ext cx="908449" cy="392049"/>
            </p:xfrm>
            <a:graphic>
              <a:graphicData uri="http://schemas.openxmlformats.org/drawingml/2006/table">
                <a:tbl>
                  <a:tblPr firstRow="1" bandRow="1">
                    <a:tableStyleId>{93296810-A885-4BE3-A3E7-6D5BEEA58F35}</a:tableStyleId>
                  </a:tblPr>
                  <a:tblGrid>
                    <a:gridCol w="908449"/>
                  </a:tblGrid>
                  <a:tr h="392049">
                    <a:tc>
                      <a:txBody>
                        <a:bodyPr/>
                        <a:lstStyle/>
                        <a:p>
                          <a:endParaRPr lang="en-US"/>
                        </a:p>
                      </a:txBody>
                      <a:tcPr>
                        <a:blipFill rotWithShape="0">
                          <a:blip r:embed="rId4"/>
                          <a:stretch>
                            <a:fillRect l="-667" t="-1538" r="-2667" b="-7692"/>
                          </a:stretch>
                        </a:blipFill>
                      </a:tcPr>
                    </a:tc>
                  </a:tr>
                </a:tbl>
              </a:graphicData>
            </a:graphic>
          </p:graphicFrame>
        </mc:Fallback>
      </mc:AlternateContent>
      <mc:AlternateContent xmlns:mc="http://schemas.openxmlformats.org/markup-compatibility/2006" xmlns:a14="http://schemas.microsoft.com/office/drawing/2010/main">
        <mc:Choice Requires="a14">
          <p:sp>
            <p:nvSpPr>
              <p:cNvPr id="14" name="TextBox 13"/>
              <p:cNvSpPr txBox="1"/>
              <p:nvPr/>
            </p:nvSpPr>
            <p:spPr>
              <a:xfrm rot="16200000">
                <a:off x="4831162" y="3995325"/>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m:t>
                      </m:r>
                    </m:oMath>
                  </m:oMathPara>
                </a14:m>
                <a:endParaRPr lang="en-US" sz="3200" dirty="0"/>
              </a:p>
            </p:txBody>
          </p:sp>
        </mc:Choice>
        <mc:Fallback xmlns="">
          <p:sp>
            <p:nvSpPr>
              <p:cNvPr id="14" name="TextBox 13"/>
              <p:cNvSpPr txBox="1">
                <a:spLocks noRot="1" noChangeAspect="1" noMove="1" noResize="1" noEditPoints="1" noAdjustHandles="1" noChangeArrowheads="1" noChangeShapeType="1" noTextEdit="1"/>
              </p:cNvSpPr>
              <p:nvPr/>
            </p:nvSpPr>
            <p:spPr>
              <a:xfrm rot="16200000">
                <a:off x="4831162" y="3995325"/>
                <a:ext cx="629728"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p:cNvGraphicFramePr>
                <a:graphicFrameLocks noGrp="1"/>
              </p:cNvGraphicFramePr>
              <p:nvPr>
                <p:extLst>
                  <p:ext uri="{D42A27DB-BD31-4B8C-83A1-F6EECF244321}">
                    <p14:modId xmlns:p14="http://schemas.microsoft.com/office/powerpoint/2010/main" val="1947715596"/>
                  </p:ext>
                </p:extLst>
              </p:nvPr>
            </p:nvGraphicFramePr>
            <p:xfrm>
              <a:off x="3710944" y="3634495"/>
              <a:ext cx="908449" cy="376619"/>
            </p:xfrm>
            <a:graphic>
              <a:graphicData uri="http://schemas.openxmlformats.org/drawingml/2006/table">
                <a:tbl>
                  <a:tblPr firstRow="1" bandRow="1">
                    <a:tableStyleId>{93296810-A885-4BE3-A3E7-6D5BEEA58F35}</a:tableStyleId>
                  </a:tblPr>
                  <a:tblGrid>
                    <a:gridCol w="908449">
                      <a:extLst>
                        <a:ext uri="{9D8B030D-6E8A-4147-A177-3AD203B41FA5}">
                          <a16:colId xmlns:a16="http://schemas.microsoft.com/office/drawing/2014/main" val="20000"/>
                        </a:ext>
                      </a:extLst>
                    </a:gridCol>
                  </a:tblGrid>
                  <a:tr h="343709">
                    <a:tc>
                      <a:txBody>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smtClean="0">
                                        <a:latin typeface="Cambria Math" panose="02040503050406030204" pitchFamily="18" charset="0"/>
                                      </a:rPr>
                                      <m:t>𝑎</m:t>
                                    </m:r>
                                  </m:e>
                                  <m:sub>
                                    <m:r>
                                      <a:rPr lang="en-US" smtClean="0">
                                        <a:latin typeface="Cambria Math" panose="02040503050406030204" pitchFamily="18" charset="0"/>
                                      </a:rPr>
                                      <m:t>2</m:t>
                                    </m:r>
                                  </m:sub>
                                  <m:sup>
                                    <m:r>
                                      <a:rPr lang="en-US" smtClean="0">
                                        <a:latin typeface="Cambria Math" panose="02040503050406030204" pitchFamily="18" charset="0"/>
                                      </a:rPr>
                                      <m:t>𝑙</m:t>
                                    </m:r>
                                    <m:r>
                                      <a:rPr lang="en-US" smtClean="0">
                                        <a:latin typeface="Cambria Math" panose="02040503050406030204" pitchFamily="18" charset="0"/>
                                      </a:rPr>
                                      <m:t>+1</m:t>
                                    </m:r>
                                  </m:sup>
                                </m:sSubSup>
                              </m:oMath>
                            </m:oMathPara>
                          </a14:m>
                          <a:endParaRPr lang="en-US" dirty="0">
                            <a:solidFill>
                              <a:schemeClr val="tx1">
                                <a:lumMod val="85000"/>
                                <a:lumOff val="15000"/>
                              </a:schemeClr>
                            </a:solidFill>
                          </a:endParaRPr>
                        </a:p>
                      </a:txBody>
                      <a:tcPr>
                        <a:solidFill>
                          <a:srgbClr val="9ABB58"/>
                        </a:solidFill>
                      </a:tcPr>
                    </a:tc>
                    <a:extLst>
                      <a:ext uri="{0D108BD9-81ED-4DB2-BD59-A6C34878D82A}">
                        <a16:rowId xmlns:a16="http://schemas.microsoft.com/office/drawing/2014/main" val="10000"/>
                      </a:ext>
                    </a:extLst>
                  </a:tr>
                </a:tbl>
              </a:graphicData>
            </a:graphic>
          </p:graphicFrame>
        </mc:Choice>
        <mc:Fallback xmlns="">
          <p:graphicFrame>
            <p:nvGraphicFramePr>
              <p:cNvPr id="15" name="Table 14"/>
              <p:cNvGraphicFramePr>
                <a:graphicFrameLocks noGrp="1"/>
              </p:cNvGraphicFramePr>
              <p:nvPr>
                <p:extLst>
                  <p:ext uri="{D42A27DB-BD31-4B8C-83A1-F6EECF244321}">
                    <p14:modId xmlns:p14="http://schemas.microsoft.com/office/powerpoint/2010/main" val="1947715596"/>
                  </p:ext>
                </p:extLst>
              </p:nvPr>
            </p:nvGraphicFramePr>
            <p:xfrm>
              <a:off x="3710944" y="3634495"/>
              <a:ext cx="908449" cy="392049"/>
            </p:xfrm>
            <a:graphic>
              <a:graphicData uri="http://schemas.openxmlformats.org/drawingml/2006/table">
                <a:tbl>
                  <a:tblPr firstRow="1" bandRow="1">
                    <a:tableStyleId>{93296810-A885-4BE3-A3E7-6D5BEEA58F35}</a:tableStyleId>
                  </a:tblPr>
                  <a:tblGrid>
                    <a:gridCol w="908449"/>
                  </a:tblGrid>
                  <a:tr h="392049">
                    <a:tc>
                      <a:txBody>
                        <a:bodyPr/>
                        <a:lstStyle/>
                        <a:p>
                          <a:endParaRPr lang="en-US"/>
                        </a:p>
                      </a:txBody>
                      <a:tcPr>
                        <a:blipFill rotWithShape="0">
                          <a:blip r:embed="rId6"/>
                          <a:stretch>
                            <a:fillRect l="-667" t="-1538" r="-2667" b="-6154"/>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p:cNvGraphicFramePr>
                <a:graphicFrameLocks noGrp="1"/>
              </p:cNvGraphicFramePr>
              <p:nvPr>
                <p:extLst>
                  <p:ext uri="{D42A27DB-BD31-4B8C-83A1-F6EECF244321}">
                    <p14:modId xmlns:p14="http://schemas.microsoft.com/office/powerpoint/2010/main" val="2903766"/>
                  </p:ext>
                </p:extLst>
              </p:nvPr>
            </p:nvGraphicFramePr>
            <p:xfrm>
              <a:off x="4651503" y="3630617"/>
              <a:ext cx="908449" cy="384937"/>
            </p:xfrm>
            <a:graphic>
              <a:graphicData uri="http://schemas.openxmlformats.org/drawingml/2006/table">
                <a:tbl>
                  <a:tblPr firstRow="1" bandRow="1">
                    <a:tableStyleId>{93296810-A885-4BE3-A3E7-6D5BEEA58F35}</a:tableStyleId>
                  </a:tblPr>
                  <a:tblGrid>
                    <a:gridCol w="908449">
                      <a:extLst>
                        <a:ext uri="{9D8B030D-6E8A-4147-A177-3AD203B41FA5}">
                          <a16:colId xmlns:a16="http://schemas.microsoft.com/office/drawing/2014/main" val="20000"/>
                        </a:ext>
                      </a:extLst>
                    </a:gridCol>
                  </a:tblGrid>
                  <a:tr h="343709">
                    <a:tc>
                      <a:txBody>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smtClean="0">
                                        <a:latin typeface="Cambria Math" panose="02040503050406030204" pitchFamily="18" charset="0"/>
                                      </a:rPr>
                                      <m:t>𝑎</m:t>
                                    </m:r>
                                  </m:e>
                                  <m:sub>
                                    <m:r>
                                      <a:rPr lang="en-US" b="1" i="0" smtClean="0">
                                        <a:latin typeface="Cambria Math" charset="0"/>
                                      </a:rPr>
                                      <m:t>𝟑</m:t>
                                    </m:r>
                                  </m:sub>
                                  <m:sup>
                                    <m:r>
                                      <a:rPr lang="en-US" smtClean="0">
                                        <a:latin typeface="Cambria Math" panose="02040503050406030204" pitchFamily="18" charset="0"/>
                                      </a:rPr>
                                      <m:t>𝑙</m:t>
                                    </m:r>
                                    <m:r>
                                      <a:rPr lang="en-US" smtClean="0">
                                        <a:latin typeface="Cambria Math" panose="02040503050406030204" pitchFamily="18" charset="0"/>
                                      </a:rPr>
                                      <m:t>+1</m:t>
                                    </m:r>
                                  </m:sup>
                                </m:sSubSup>
                              </m:oMath>
                            </m:oMathPara>
                          </a14:m>
                          <a:endParaRPr lang="en-US" dirty="0">
                            <a:solidFill>
                              <a:schemeClr val="tx1">
                                <a:lumMod val="85000"/>
                                <a:lumOff val="15000"/>
                              </a:schemeClr>
                            </a:solidFill>
                          </a:endParaRPr>
                        </a:p>
                      </a:txBody>
                      <a:tcPr>
                        <a:solidFill>
                          <a:srgbClr val="9ABB58"/>
                        </a:solidFill>
                      </a:tcPr>
                    </a:tc>
                    <a:extLst>
                      <a:ext uri="{0D108BD9-81ED-4DB2-BD59-A6C34878D82A}">
                        <a16:rowId xmlns:a16="http://schemas.microsoft.com/office/drawing/2014/main" val="10000"/>
                      </a:ext>
                    </a:extLst>
                  </a:tr>
                </a:tbl>
              </a:graphicData>
            </a:graphic>
          </p:graphicFrame>
        </mc:Choice>
        <mc:Fallback xmlns="">
          <p:graphicFrame>
            <p:nvGraphicFramePr>
              <p:cNvPr id="16" name="Table 15"/>
              <p:cNvGraphicFramePr>
                <a:graphicFrameLocks noGrp="1"/>
              </p:cNvGraphicFramePr>
              <p:nvPr>
                <p:extLst>
                  <p:ext uri="{D42A27DB-BD31-4B8C-83A1-F6EECF244321}">
                    <p14:modId xmlns:p14="http://schemas.microsoft.com/office/powerpoint/2010/main" val="2903766"/>
                  </p:ext>
                </p:extLst>
              </p:nvPr>
            </p:nvGraphicFramePr>
            <p:xfrm>
              <a:off x="4651503" y="3630617"/>
              <a:ext cx="908449" cy="393383"/>
            </p:xfrm>
            <a:graphic>
              <a:graphicData uri="http://schemas.openxmlformats.org/drawingml/2006/table">
                <a:tbl>
                  <a:tblPr firstRow="1" bandRow="1">
                    <a:tableStyleId>{93296810-A885-4BE3-A3E7-6D5BEEA58F35}</a:tableStyleId>
                  </a:tblPr>
                  <a:tblGrid>
                    <a:gridCol w="908449"/>
                  </a:tblGrid>
                  <a:tr h="393383">
                    <a:tc>
                      <a:txBody>
                        <a:bodyPr/>
                        <a:lstStyle/>
                        <a:p>
                          <a:endParaRPr lang="en-US"/>
                        </a:p>
                      </a:txBody>
                      <a:tcPr>
                        <a:blipFill rotWithShape="0">
                          <a:blip r:embed="rId7"/>
                          <a:stretch>
                            <a:fillRect l="-667" t="-1515" r="-2667" b="-6061"/>
                          </a:stretch>
                        </a:blipFill>
                      </a:tcPr>
                    </a:tc>
                  </a:tr>
                </a:tbl>
              </a:graphicData>
            </a:graphic>
          </p:graphicFrame>
        </mc:Fallback>
      </mc:AlternateContent>
      <p:grpSp>
        <p:nvGrpSpPr>
          <p:cNvPr id="20" name="Group 19"/>
          <p:cNvGrpSpPr/>
          <p:nvPr/>
        </p:nvGrpSpPr>
        <p:grpSpPr>
          <a:xfrm>
            <a:off x="2736154" y="4407805"/>
            <a:ext cx="3834689" cy="1244511"/>
            <a:chOff x="876355" y="4407805"/>
            <a:chExt cx="3834689" cy="1244511"/>
          </a:xfrm>
        </p:grpSpPr>
        <mc:AlternateContent xmlns:mc="http://schemas.openxmlformats.org/markup-compatibility/2006" xmlns:a14="http://schemas.microsoft.com/office/drawing/2010/main">
          <mc:Choice Requires="a14">
            <p:sp>
              <p:nvSpPr>
                <p:cNvPr id="21" name="TextBox 20"/>
                <p:cNvSpPr txBox="1"/>
                <p:nvPr/>
              </p:nvSpPr>
              <p:spPr>
                <a:xfrm>
                  <a:off x="2980728" y="4762128"/>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m:t>
                        </m:r>
                      </m:oMath>
                    </m:oMathPara>
                  </a14:m>
                  <a:endParaRPr lang="en-US" sz="3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2980728" y="4762128"/>
                  <a:ext cx="629728" cy="492443"/>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flipH="1">
                  <a:off x="876355" y="4679891"/>
                  <a:ext cx="10360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𝑔</m:t>
                        </m:r>
                        <m:r>
                          <a:rPr lang="en-US" sz="3200" b="0" i="1" smtClean="0">
                            <a:latin typeface="Cambria Math" charset="0"/>
                          </a:rPr>
                          <m:t> ∑</m:t>
                        </m:r>
                      </m:oMath>
                    </m:oMathPara>
                  </a14:m>
                  <a:endParaRPr lang="en-US" sz="3200" b="0" dirty="0"/>
                </a:p>
              </p:txBody>
            </p:sp>
          </mc:Choice>
          <mc:Fallback xmlns="">
            <p:sp>
              <p:nvSpPr>
                <p:cNvPr id="22" name="TextBox 21"/>
                <p:cNvSpPr txBox="1">
                  <a:spLocks noRot="1" noChangeAspect="1" noMove="1" noResize="1" noEditPoints="1" noAdjustHandles="1" noChangeArrowheads="1" noChangeShapeType="1" noTextEdit="1"/>
                </p:cNvSpPr>
                <p:nvPr/>
              </p:nvSpPr>
              <p:spPr>
                <a:xfrm flipH="1">
                  <a:off x="876355" y="4679891"/>
                  <a:ext cx="1036053" cy="492443"/>
                </a:xfrm>
                <a:prstGeom prst="rect">
                  <a:avLst/>
                </a:prstGeom>
                <a:blipFill rotWithShape="0">
                  <a:blip r:embed="rId9"/>
                  <a:stretch>
                    <a:fillRect/>
                  </a:stretch>
                </a:blipFill>
              </p:spPr>
              <p:txBody>
                <a:bodyPr/>
                <a:lstStyle/>
                <a:p>
                  <a:r>
                    <a:rPr lang="en-US">
                      <a:noFill/>
                    </a:rPr>
                    <a:t> </a:t>
                  </a:r>
                </a:p>
              </p:txBody>
            </p:sp>
          </mc:Fallback>
        </mc:AlternateContent>
        <p:sp>
          <p:nvSpPr>
            <p:cNvPr id="23" name="Left Bracket 22"/>
            <p:cNvSpPr/>
            <p:nvPr/>
          </p:nvSpPr>
          <p:spPr>
            <a:xfrm>
              <a:off x="1813302" y="4407805"/>
              <a:ext cx="119617" cy="1201089"/>
            </a:xfrm>
            <a:prstGeom prst="leftBracke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ket 23"/>
            <p:cNvSpPr/>
            <p:nvPr/>
          </p:nvSpPr>
          <p:spPr>
            <a:xfrm flipH="1">
              <a:off x="4605486" y="4451227"/>
              <a:ext cx="105558" cy="1201089"/>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3815051" y="4744050"/>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m:t>
                        </m:r>
                      </m:oMath>
                    </m:oMathPara>
                  </a14:m>
                  <a:endParaRPr lang="en-US" sz="3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815051" y="4744050"/>
                  <a:ext cx="629728" cy="49244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046874" y="4797694"/>
                  <a:ext cx="62972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m:t>
                        </m:r>
                      </m:oMath>
                    </m:oMathPara>
                  </a14:m>
                  <a:endParaRPr lang="en-US" sz="3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046874" y="4797694"/>
                  <a:ext cx="629728" cy="492443"/>
                </a:xfrm>
                <a:prstGeom prst="rect">
                  <a:avLst/>
                </a:prstGeom>
                <a:blipFill rotWithShape="0">
                  <a:blip r:embed="rId1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158952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Receptive Field </a:t>
            </a:r>
            <a:br>
              <a:rPr lang="en-US" dirty="0"/>
            </a:br>
            <a:endParaRPr lang="en-US" dirty="0"/>
          </a:p>
        </p:txBody>
      </p:sp>
      <p:sp>
        <p:nvSpPr>
          <p:cNvPr id="3" name="Content Placeholder 2"/>
          <p:cNvSpPr>
            <a:spLocks noGrp="1"/>
          </p:cNvSpPr>
          <p:nvPr>
            <p:ph idx="1"/>
          </p:nvPr>
        </p:nvSpPr>
        <p:spPr/>
        <p:txBody>
          <a:bodyPr/>
          <a:lstStyle/>
          <a:p>
            <a:r>
              <a:rPr lang="en-US" sz="2400" dirty="0"/>
              <a:t>Let’s look at the receptive field again in 1D, no padding, stride 1 and kernel 3x1 </a:t>
            </a:r>
          </a:p>
        </p:txBody>
      </p:sp>
      <p:sp>
        <p:nvSpPr>
          <p:cNvPr id="4" name="Slide Number Placeholder 3"/>
          <p:cNvSpPr>
            <a:spLocks noGrp="1"/>
          </p:cNvSpPr>
          <p:nvPr>
            <p:ph type="sldNum" sz="quarter" idx="12"/>
          </p:nvPr>
        </p:nvSpPr>
        <p:spPr/>
        <p:txBody>
          <a:bodyPr/>
          <a:lstStyle/>
          <a:p>
            <a:fld id="{AD29F1E6-0A42-6342-8A19-FA364A33AB30}" type="slidenum">
              <a:rPr lang="en-US" smtClean="0"/>
              <a:t>37</a:t>
            </a:fld>
            <a:endParaRPr lang="en-US"/>
          </a:p>
        </p:txBody>
      </p:sp>
      <p:graphicFrame>
        <p:nvGraphicFramePr>
          <p:cNvPr id="5" name="Table 4"/>
          <p:cNvGraphicFramePr>
            <a:graphicFrameLocks noGrp="1"/>
          </p:cNvGraphicFramePr>
          <p:nvPr/>
        </p:nvGraphicFramePr>
        <p:xfrm>
          <a:off x="1932919" y="5199711"/>
          <a:ext cx="8127999" cy="3657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20000"/>
                    </a:ext>
                  </a:extLst>
                </a:gridCol>
                <a:gridCol w="903111">
                  <a:extLst>
                    <a:ext uri="{9D8B030D-6E8A-4147-A177-3AD203B41FA5}">
                      <a16:colId xmlns:a16="http://schemas.microsoft.com/office/drawing/2014/main" val="20001"/>
                    </a:ext>
                  </a:extLst>
                </a:gridCol>
                <a:gridCol w="903111">
                  <a:extLst>
                    <a:ext uri="{9D8B030D-6E8A-4147-A177-3AD203B41FA5}">
                      <a16:colId xmlns:a16="http://schemas.microsoft.com/office/drawing/2014/main" val="20002"/>
                    </a:ext>
                  </a:extLst>
                </a:gridCol>
                <a:gridCol w="903111">
                  <a:extLst>
                    <a:ext uri="{9D8B030D-6E8A-4147-A177-3AD203B41FA5}">
                      <a16:colId xmlns:a16="http://schemas.microsoft.com/office/drawing/2014/main" val="20003"/>
                    </a:ext>
                  </a:extLst>
                </a:gridCol>
                <a:gridCol w="903111">
                  <a:extLst>
                    <a:ext uri="{9D8B030D-6E8A-4147-A177-3AD203B41FA5}">
                      <a16:colId xmlns:a16="http://schemas.microsoft.com/office/drawing/2014/main" val="20004"/>
                    </a:ext>
                  </a:extLst>
                </a:gridCol>
                <a:gridCol w="903111">
                  <a:extLst>
                    <a:ext uri="{9D8B030D-6E8A-4147-A177-3AD203B41FA5}">
                      <a16:colId xmlns:a16="http://schemas.microsoft.com/office/drawing/2014/main" val="20005"/>
                    </a:ext>
                  </a:extLst>
                </a:gridCol>
                <a:gridCol w="903111">
                  <a:extLst>
                    <a:ext uri="{9D8B030D-6E8A-4147-A177-3AD203B41FA5}">
                      <a16:colId xmlns:a16="http://schemas.microsoft.com/office/drawing/2014/main" val="20006"/>
                    </a:ext>
                  </a:extLst>
                </a:gridCol>
                <a:gridCol w="903111">
                  <a:extLst>
                    <a:ext uri="{9D8B030D-6E8A-4147-A177-3AD203B41FA5}">
                      <a16:colId xmlns:a16="http://schemas.microsoft.com/office/drawing/2014/main" val="20007"/>
                    </a:ext>
                  </a:extLst>
                </a:gridCol>
                <a:gridCol w="903111">
                  <a:extLst>
                    <a:ext uri="{9D8B030D-6E8A-4147-A177-3AD203B41FA5}">
                      <a16:colId xmlns:a16="http://schemas.microsoft.com/office/drawing/2014/main" val="20008"/>
                    </a:ext>
                  </a:extLst>
                </a:gridCol>
              </a:tblGrid>
              <a:tr h="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cxnSp>
        <p:nvCxnSpPr>
          <p:cNvPr id="9" name="Straight Arrow Connector 8"/>
          <p:cNvCxnSpPr/>
          <p:nvPr/>
        </p:nvCxnSpPr>
        <p:spPr>
          <a:xfrm flipH="1">
            <a:off x="2393544" y="4778368"/>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282186" y="4778368"/>
            <a:ext cx="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282186" y="4778368"/>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269087"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157729" y="4781155"/>
            <a:ext cx="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157729"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4222123" y="4781155"/>
            <a:ext cx="1752072" cy="418556"/>
            <a:chOff x="4222123" y="4781155"/>
            <a:chExt cx="1752072" cy="418556"/>
          </a:xfrm>
        </p:grpSpPr>
        <p:cxnSp>
          <p:nvCxnSpPr>
            <p:cNvPr id="19" name="Straight Arrow Connector 18"/>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aphicFrame>
        <p:nvGraphicFramePr>
          <p:cNvPr id="26" name="Table 25"/>
          <p:cNvGraphicFramePr>
            <a:graphicFrameLocks noGrp="1"/>
          </p:cNvGraphicFramePr>
          <p:nvPr/>
        </p:nvGraphicFramePr>
        <p:xfrm>
          <a:off x="2791857" y="4364382"/>
          <a:ext cx="6352143" cy="370840"/>
        </p:xfrm>
        <a:graphic>
          <a:graphicData uri="http://schemas.openxmlformats.org/drawingml/2006/table">
            <a:tbl>
              <a:tblPr firstRow="1" bandRow="1">
                <a:tableStyleId>{F5AB1C69-6EDB-4FF4-983F-18BD219EF322}</a:tableStyleId>
              </a:tblPr>
              <a:tblGrid>
                <a:gridCol w="907449">
                  <a:extLst>
                    <a:ext uri="{9D8B030D-6E8A-4147-A177-3AD203B41FA5}">
                      <a16:colId xmlns:a16="http://schemas.microsoft.com/office/drawing/2014/main" val="20000"/>
                    </a:ext>
                  </a:extLst>
                </a:gridCol>
                <a:gridCol w="907449">
                  <a:extLst>
                    <a:ext uri="{9D8B030D-6E8A-4147-A177-3AD203B41FA5}">
                      <a16:colId xmlns:a16="http://schemas.microsoft.com/office/drawing/2014/main" val="20001"/>
                    </a:ext>
                  </a:extLst>
                </a:gridCol>
                <a:gridCol w="907449">
                  <a:extLst>
                    <a:ext uri="{9D8B030D-6E8A-4147-A177-3AD203B41FA5}">
                      <a16:colId xmlns:a16="http://schemas.microsoft.com/office/drawing/2014/main" val="20002"/>
                    </a:ext>
                  </a:extLst>
                </a:gridCol>
                <a:gridCol w="907449">
                  <a:extLst>
                    <a:ext uri="{9D8B030D-6E8A-4147-A177-3AD203B41FA5}">
                      <a16:colId xmlns:a16="http://schemas.microsoft.com/office/drawing/2014/main" val="20003"/>
                    </a:ext>
                  </a:extLst>
                </a:gridCol>
                <a:gridCol w="907449">
                  <a:extLst>
                    <a:ext uri="{9D8B030D-6E8A-4147-A177-3AD203B41FA5}">
                      <a16:colId xmlns:a16="http://schemas.microsoft.com/office/drawing/2014/main" val="20004"/>
                    </a:ext>
                  </a:extLst>
                </a:gridCol>
                <a:gridCol w="907449">
                  <a:extLst>
                    <a:ext uri="{9D8B030D-6E8A-4147-A177-3AD203B41FA5}">
                      <a16:colId xmlns:a16="http://schemas.microsoft.com/office/drawing/2014/main" val="20005"/>
                    </a:ext>
                  </a:extLst>
                </a:gridCol>
                <a:gridCol w="907449">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grpSp>
        <p:nvGrpSpPr>
          <p:cNvPr id="6" name="Group 5"/>
          <p:cNvGrpSpPr/>
          <p:nvPr/>
        </p:nvGrpSpPr>
        <p:grpSpPr>
          <a:xfrm>
            <a:off x="5111645" y="4758188"/>
            <a:ext cx="4344781" cy="435301"/>
            <a:chOff x="5111645" y="4758188"/>
            <a:chExt cx="4344781" cy="435301"/>
          </a:xfrm>
        </p:grpSpPr>
        <p:grpSp>
          <p:nvGrpSpPr>
            <p:cNvPr id="22" name="Group 21"/>
            <p:cNvGrpSpPr/>
            <p:nvPr/>
          </p:nvGrpSpPr>
          <p:grpSpPr>
            <a:xfrm>
              <a:off x="5111645" y="4774933"/>
              <a:ext cx="1752072" cy="418556"/>
              <a:chOff x="4222123" y="4781155"/>
              <a:chExt cx="1752072" cy="418556"/>
            </a:xfrm>
          </p:grpSpPr>
          <p:cxnSp>
            <p:nvCxnSpPr>
              <p:cNvPr id="23" name="Straight Arrow Connector 22"/>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6840925" y="4768710"/>
              <a:ext cx="1752072" cy="418556"/>
              <a:chOff x="4222123" y="4781155"/>
              <a:chExt cx="1752072" cy="418556"/>
            </a:xfrm>
          </p:grpSpPr>
          <p:cxnSp>
            <p:nvCxnSpPr>
              <p:cNvPr id="28" name="Straight Arrow Connector 27"/>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6026379" y="4761196"/>
              <a:ext cx="1752072" cy="418556"/>
              <a:chOff x="4222123" y="4781155"/>
              <a:chExt cx="1752072" cy="418556"/>
            </a:xfrm>
          </p:grpSpPr>
          <p:cxnSp>
            <p:nvCxnSpPr>
              <p:cNvPr id="33" name="Straight Arrow Connector 32"/>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7704354" y="4758188"/>
              <a:ext cx="1752072" cy="418556"/>
              <a:chOff x="4222123" y="4781155"/>
              <a:chExt cx="1752072" cy="418556"/>
            </a:xfrm>
          </p:grpSpPr>
          <p:cxnSp>
            <p:nvCxnSpPr>
              <p:cNvPr id="37" name="Straight Arrow Connector 36"/>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1524536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Receptive Field</a:t>
            </a:r>
          </a:p>
        </p:txBody>
      </p:sp>
      <p:sp>
        <p:nvSpPr>
          <p:cNvPr id="3" name="Content Placeholder 2"/>
          <p:cNvSpPr>
            <a:spLocks noGrp="1"/>
          </p:cNvSpPr>
          <p:nvPr>
            <p:ph idx="1"/>
          </p:nvPr>
        </p:nvSpPr>
        <p:spPr/>
        <p:txBody>
          <a:bodyPr/>
          <a:lstStyle/>
          <a:p>
            <a:r>
              <a:rPr lang="en-US" sz="2400" dirty="0"/>
              <a:t>Let’s look at the receptive field again in 1D, no padding, stride 1 and kernel 3x1 </a:t>
            </a:r>
          </a:p>
        </p:txBody>
      </p:sp>
      <p:sp>
        <p:nvSpPr>
          <p:cNvPr id="4" name="Slide Number Placeholder 3"/>
          <p:cNvSpPr>
            <a:spLocks noGrp="1"/>
          </p:cNvSpPr>
          <p:nvPr>
            <p:ph type="sldNum" sz="quarter" idx="12"/>
          </p:nvPr>
        </p:nvSpPr>
        <p:spPr/>
        <p:txBody>
          <a:bodyPr/>
          <a:lstStyle/>
          <a:p>
            <a:fld id="{AD29F1E6-0A42-6342-8A19-FA364A33AB30}" type="slidenum">
              <a:rPr lang="en-US" smtClean="0"/>
              <a:t>38</a:t>
            </a:fld>
            <a:endParaRPr lang="en-US"/>
          </a:p>
        </p:txBody>
      </p:sp>
      <p:graphicFrame>
        <p:nvGraphicFramePr>
          <p:cNvPr id="5" name="Table 4"/>
          <p:cNvGraphicFramePr>
            <a:graphicFrameLocks noGrp="1"/>
          </p:cNvGraphicFramePr>
          <p:nvPr/>
        </p:nvGraphicFramePr>
        <p:xfrm>
          <a:off x="1932919" y="5199711"/>
          <a:ext cx="8127999" cy="3657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20000"/>
                    </a:ext>
                  </a:extLst>
                </a:gridCol>
                <a:gridCol w="903111">
                  <a:extLst>
                    <a:ext uri="{9D8B030D-6E8A-4147-A177-3AD203B41FA5}">
                      <a16:colId xmlns:a16="http://schemas.microsoft.com/office/drawing/2014/main" val="20001"/>
                    </a:ext>
                  </a:extLst>
                </a:gridCol>
                <a:gridCol w="903111">
                  <a:extLst>
                    <a:ext uri="{9D8B030D-6E8A-4147-A177-3AD203B41FA5}">
                      <a16:colId xmlns:a16="http://schemas.microsoft.com/office/drawing/2014/main" val="20002"/>
                    </a:ext>
                  </a:extLst>
                </a:gridCol>
                <a:gridCol w="903111">
                  <a:extLst>
                    <a:ext uri="{9D8B030D-6E8A-4147-A177-3AD203B41FA5}">
                      <a16:colId xmlns:a16="http://schemas.microsoft.com/office/drawing/2014/main" val="20003"/>
                    </a:ext>
                  </a:extLst>
                </a:gridCol>
                <a:gridCol w="903111">
                  <a:extLst>
                    <a:ext uri="{9D8B030D-6E8A-4147-A177-3AD203B41FA5}">
                      <a16:colId xmlns:a16="http://schemas.microsoft.com/office/drawing/2014/main" val="20004"/>
                    </a:ext>
                  </a:extLst>
                </a:gridCol>
                <a:gridCol w="903111">
                  <a:extLst>
                    <a:ext uri="{9D8B030D-6E8A-4147-A177-3AD203B41FA5}">
                      <a16:colId xmlns:a16="http://schemas.microsoft.com/office/drawing/2014/main" val="20005"/>
                    </a:ext>
                  </a:extLst>
                </a:gridCol>
                <a:gridCol w="903111">
                  <a:extLst>
                    <a:ext uri="{9D8B030D-6E8A-4147-A177-3AD203B41FA5}">
                      <a16:colId xmlns:a16="http://schemas.microsoft.com/office/drawing/2014/main" val="20006"/>
                    </a:ext>
                  </a:extLst>
                </a:gridCol>
                <a:gridCol w="903111">
                  <a:extLst>
                    <a:ext uri="{9D8B030D-6E8A-4147-A177-3AD203B41FA5}">
                      <a16:colId xmlns:a16="http://schemas.microsoft.com/office/drawing/2014/main" val="20007"/>
                    </a:ext>
                  </a:extLst>
                </a:gridCol>
                <a:gridCol w="903111">
                  <a:extLst>
                    <a:ext uri="{9D8B030D-6E8A-4147-A177-3AD203B41FA5}">
                      <a16:colId xmlns:a16="http://schemas.microsoft.com/office/drawing/2014/main" val="20008"/>
                    </a:ext>
                  </a:extLst>
                </a:gridCol>
              </a:tblGrid>
              <a:tr h="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cxnSp>
        <p:nvCxnSpPr>
          <p:cNvPr id="9" name="Straight Arrow Connector 8"/>
          <p:cNvCxnSpPr/>
          <p:nvPr/>
        </p:nvCxnSpPr>
        <p:spPr>
          <a:xfrm flipH="1">
            <a:off x="2393544" y="4778368"/>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282186" y="4778368"/>
            <a:ext cx="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282186" y="4778368"/>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269087"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157729" y="4781155"/>
            <a:ext cx="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157729"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4222123" y="4781155"/>
            <a:ext cx="1752072" cy="418556"/>
            <a:chOff x="4222123" y="4781155"/>
            <a:chExt cx="1752072" cy="418556"/>
          </a:xfrm>
        </p:grpSpPr>
        <p:cxnSp>
          <p:nvCxnSpPr>
            <p:cNvPr id="19" name="Straight Arrow Connector 18"/>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aphicFrame>
        <p:nvGraphicFramePr>
          <p:cNvPr id="26" name="Table 25"/>
          <p:cNvGraphicFramePr>
            <a:graphicFrameLocks noGrp="1"/>
          </p:cNvGraphicFramePr>
          <p:nvPr/>
        </p:nvGraphicFramePr>
        <p:xfrm>
          <a:off x="2791857" y="4364382"/>
          <a:ext cx="6352143" cy="370840"/>
        </p:xfrm>
        <a:graphic>
          <a:graphicData uri="http://schemas.openxmlformats.org/drawingml/2006/table">
            <a:tbl>
              <a:tblPr firstRow="1" bandRow="1">
                <a:tableStyleId>{F5AB1C69-6EDB-4FF4-983F-18BD219EF322}</a:tableStyleId>
              </a:tblPr>
              <a:tblGrid>
                <a:gridCol w="907449">
                  <a:extLst>
                    <a:ext uri="{9D8B030D-6E8A-4147-A177-3AD203B41FA5}">
                      <a16:colId xmlns:a16="http://schemas.microsoft.com/office/drawing/2014/main" val="20000"/>
                    </a:ext>
                  </a:extLst>
                </a:gridCol>
                <a:gridCol w="907449">
                  <a:extLst>
                    <a:ext uri="{9D8B030D-6E8A-4147-A177-3AD203B41FA5}">
                      <a16:colId xmlns:a16="http://schemas.microsoft.com/office/drawing/2014/main" val="20001"/>
                    </a:ext>
                  </a:extLst>
                </a:gridCol>
                <a:gridCol w="907449">
                  <a:extLst>
                    <a:ext uri="{9D8B030D-6E8A-4147-A177-3AD203B41FA5}">
                      <a16:colId xmlns:a16="http://schemas.microsoft.com/office/drawing/2014/main" val="20002"/>
                    </a:ext>
                  </a:extLst>
                </a:gridCol>
                <a:gridCol w="907449">
                  <a:extLst>
                    <a:ext uri="{9D8B030D-6E8A-4147-A177-3AD203B41FA5}">
                      <a16:colId xmlns:a16="http://schemas.microsoft.com/office/drawing/2014/main" val="20003"/>
                    </a:ext>
                  </a:extLst>
                </a:gridCol>
                <a:gridCol w="907449">
                  <a:extLst>
                    <a:ext uri="{9D8B030D-6E8A-4147-A177-3AD203B41FA5}">
                      <a16:colId xmlns:a16="http://schemas.microsoft.com/office/drawing/2014/main" val="20004"/>
                    </a:ext>
                  </a:extLst>
                </a:gridCol>
                <a:gridCol w="907449">
                  <a:extLst>
                    <a:ext uri="{9D8B030D-6E8A-4147-A177-3AD203B41FA5}">
                      <a16:colId xmlns:a16="http://schemas.microsoft.com/office/drawing/2014/main" val="20005"/>
                    </a:ext>
                  </a:extLst>
                </a:gridCol>
                <a:gridCol w="907449">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3744893" y="3591170"/>
          <a:ext cx="4536220" cy="365760"/>
        </p:xfrm>
        <a:graphic>
          <a:graphicData uri="http://schemas.openxmlformats.org/drawingml/2006/table">
            <a:tbl>
              <a:tblPr firstRow="1" bandRow="1">
                <a:tableStyleId>{93296810-A885-4BE3-A3E7-6D5BEEA58F35}</a:tableStyleId>
              </a:tblPr>
              <a:tblGrid>
                <a:gridCol w="907244">
                  <a:extLst>
                    <a:ext uri="{9D8B030D-6E8A-4147-A177-3AD203B41FA5}">
                      <a16:colId xmlns:a16="http://schemas.microsoft.com/office/drawing/2014/main" val="20000"/>
                    </a:ext>
                  </a:extLst>
                </a:gridCol>
                <a:gridCol w="907244">
                  <a:extLst>
                    <a:ext uri="{9D8B030D-6E8A-4147-A177-3AD203B41FA5}">
                      <a16:colId xmlns:a16="http://schemas.microsoft.com/office/drawing/2014/main" val="20001"/>
                    </a:ext>
                  </a:extLst>
                </a:gridCol>
                <a:gridCol w="907244">
                  <a:extLst>
                    <a:ext uri="{9D8B030D-6E8A-4147-A177-3AD203B41FA5}">
                      <a16:colId xmlns:a16="http://schemas.microsoft.com/office/drawing/2014/main" val="20002"/>
                    </a:ext>
                  </a:extLst>
                </a:gridCol>
                <a:gridCol w="907244">
                  <a:extLst>
                    <a:ext uri="{9D8B030D-6E8A-4147-A177-3AD203B41FA5}">
                      <a16:colId xmlns:a16="http://schemas.microsoft.com/office/drawing/2014/main" val="20003"/>
                    </a:ext>
                  </a:extLst>
                </a:gridCol>
                <a:gridCol w="907244">
                  <a:extLst>
                    <a:ext uri="{9D8B030D-6E8A-4147-A177-3AD203B41FA5}">
                      <a16:colId xmlns:a16="http://schemas.microsoft.com/office/drawing/2014/main" val="20004"/>
                    </a:ext>
                  </a:extLst>
                </a:gridCol>
              </a:tblGrid>
              <a:tr h="331951">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grpSp>
        <p:nvGrpSpPr>
          <p:cNvPr id="34" name="Group 33"/>
          <p:cNvGrpSpPr/>
          <p:nvPr/>
        </p:nvGrpSpPr>
        <p:grpSpPr>
          <a:xfrm>
            <a:off x="4220560" y="3953378"/>
            <a:ext cx="1752072" cy="418556"/>
            <a:chOff x="4222123" y="4781155"/>
            <a:chExt cx="1752072" cy="418556"/>
          </a:xfrm>
        </p:grpSpPr>
        <p:cxnSp>
          <p:nvCxnSpPr>
            <p:cNvPr id="35" name="Straight Arrow Connector 34"/>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5111645" y="4758188"/>
            <a:ext cx="4344781" cy="435301"/>
            <a:chOff x="5111645" y="4758188"/>
            <a:chExt cx="4344781" cy="435301"/>
          </a:xfrm>
        </p:grpSpPr>
        <p:grpSp>
          <p:nvGrpSpPr>
            <p:cNvPr id="23" name="Group 22"/>
            <p:cNvGrpSpPr/>
            <p:nvPr/>
          </p:nvGrpSpPr>
          <p:grpSpPr>
            <a:xfrm>
              <a:off x="5111645" y="4774933"/>
              <a:ext cx="1752072" cy="418556"/>
              <a:chOff x="4222123" y="4781155"/>
              <a:chExt cx="1752072" cy="418556"/>
            </a:xfrm>
          </p:grpSpPr>
          <p:cxnSp>
            <p:nvCxnSpPr>
              <p:cNvPr id="43" name="Straight Arrow Connector 42"/>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6840925" y="4768710"/>
              <a:ext cx="1752072" cy="418556"/>
              <a:chOff x="4222123" y="4781155"/>
              <a:chExt cx="1752072" cy="418556"/>
            </a:xfrm>
          </p:grpSpPr>
          <p:cxnSp>
            <p:nvCxnSpPr>
              <p:cNvPr id="40" name="Straight Arrow Connector 39"/>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6026379" y="4761196"/>
              <a:ext cx="1752072" cy="418556"/>
              <a:chOff x="4222123" y="4781155"/>
              <a:chExt cx="1752072" cy="418556"/>
            </a:xfrm>
          </p:grpSpPr>
          <p:cxnSp>
            <p:nvCxnSpPr>
              <p:cNvPr id="33" name="Straight Arrow Connector 32"/>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7704354" y="4758188"/>
              <a:ext cx="1752072" cy="418556"/>
              <a:chOff x="4222123" y="4781155"/>
              <a:chExt cx="1752072" cy="418556"/>
            </a:xfrm>
          </p:grpSpPr>
          <p:cxnSp>
            <p:nvCxnSpPr>
              <p:cNvPr id="30" name="Straight Arrow Connector 29"/>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4029770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Receptive Field</a:t>
            </a:r>
          </a:p>
        </p:txBody>
      </p:sp>
      <p:sp>
        <p:nvSpPr>
          <p:cNvPr id="3" name="Content Placeholder 2"/>
          <p:cNvSpPr>
            <a:spLocks noGrp="1"/>
          </p:cNvSpPr>
          <p:nvPr>
            <p:ph idx="1"/>
          </p:nvPr>
        </p:nvSpPr>
        <p:spPr/>
        <p:txBody>
          <a:bodyPr/>
          <a:lstStyle/>
          <a:p>
            <a:r>
              <a:rPr lang="en-US" sz="2400" dirty="0"/>
              <a:t>Let’s look at the receptive field again in 1D, no padding, stride 1 and kernel 3x1 </a:t>
            </a:r>
          </a:p>
        </p:txBody>
      </p:sp>
      <p:sp>
        <p:nvSpPr>
          <p:cNvPr id="4" name="Slide Number Placeholder 3"/>
          <p:cNvSpPr>
            <a:spLocks noGrp="1"/>
          </p:cNvSpPr>
          <p:nvPr>
            <p:ph type="sldNum" sz="quarter" idx="12"/>
          </p:nvPr>
        </p:nvSpPr>
        <p:spPr/>
        <p:txBody>
          <a:bodyPr/>
          <a:lstStyle/>
          <a:p>
            <a:fld id="{AD29F1E6-0A42-6342-8A19-FA364A33AB30}" type="slidenum">
              <a:rPr lang="en-US" smtClean="0"/>
              <a:t>39</a:t>
            </a:fld>
            <a:endParaRPr lang="en-US"/>
          </a:p>
        </p:txBody>
      </p:sp>
      <p:graphicFrame>
        <p:nvGraphicFramePr>
          <p:cNvPr id="5" name="Table 4"/>
          <p:cNvGraphicFramePr>
            <a:graphicFrameLocks noGrp="1"/>
          </p:cNvGraphicFramePr>
          <p:nvPr/>
        </p:nvGraphicFramePr>
        <p:xfrm>
          <a:off x="1932919" y="5199711"/>
          <a:ext cx="8127999" cy="3657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20000"/>
                    </a:ext>
                  </a:extLst>
                </a:gridCol>
                <a:gridCol w="903111">
                  <a:extLst>
                    <a:ext uri="{9D8B030D-6E8A-4147-A177-3AD203B41FA5}">
                      <a16:colId xmlns:a16="http://schemas.microsoft.com/office/drawing/2014/main" val="20001"/>
                    </a:ext>
                  </a:extLst>
                </a:gridCol>
                <a:gridCol w="903111">
                  <a:extLst>
                    <a:ext uri="{9D8B030D-6E8A-4147-A177-3AD203B41FA5}">
                      <a16:colId xmlns:a16="http://schemas.microsoft.com/office/drawing/2014/main" val="20002"/>
                    </a:ext>
                  </a:extLst>
                </a:gridCol>
                <a:gridCol w="903111">
                  <a:extLst>
                    <a:ext uri="{9D8B030D-6E8A-4147-A177-3AD203B41FA5}">
                      <a16:colId xmlns:a16="http://schemas.microsoft.com/office/drawing/2014/main" val="20003"/>
                    </a:ext>
                  </a:extLst>
                </a:gridCol>
                <a:gridCol w="903111">
                  <a:extLst>
                    <a:ext uri="{9D8B030D-6E8A-4147-A177-3AD203B41FA5}">
                      <a16:colId xmlns:a16="http://schemas.microsoft.com/office/drawing/2014/main" val="20004"/>
                    </a:ext>
                  </a:extLst>
                </a:gridCol>
                <a:gridCol w="903111">
                  <a:extLst>
                    <a:ext uri="{9D8B030D-6E8A-4147-A177-3AD203B41FA5}">
                      <a16:colId xmlns:a16="http://schemas.microsoft.com/office/drawing/2014/main" val="20005"/>
                    </a:ext>
                  </a:extLst>
                </a:gridCol>
                <a:gridCol w="903111">
                  <a:extLst>
                    <a:ext uri="{9D8B030D-6E8A-4147-A177-3AD203B41FA5}">
                      <a16:colId xmlns:a16="http://schemas.microsoft.com/office/drawing/2014/main" val="20006"/>
                    </a:ext>
                  </a:extLst>
                </a:gridCol>
                <a:gridCol w="903111">
                  <a:extLst>
                    <a:ext uri="{9D8B030D-6E8A-4147-A177-3AD203B41FA5}">
                      <a16:colId xmlns:a16="http://schemas.microsoft.com/office/drawing/2014/main" val="20007"/>
                    </a:ext>
                  </a:extLst>
                </a:gridCol>
                <a:gridCol w="903111">
                  <a:extLst>
                    <a:ext uri="{9D8B030D-6E8A-4147-A177-3AD203B41FA5}">
                      <a16:colId xmlns:a16="http://schemas.microsoft.com/office/drawing/2014/main" val="20008"/>
                    </a:ext>
                  </a:extLst>
                </a:gridCol>
              </a:tblGrid>
              <a:tr h="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grpSp>
        <p:nvGrpSpPr>
          <p:cNvPr id="8" name="Group 7"/>
          <p:cNvGrpSpPr/>
          <p:nvPr/>
        </p:nvGrpSpPr>
        <p:grpSpPr>
          <a:xfrm>
            <a:off x="2393544" y="4778368"/>
            <a:ext cx="2627615" cy="406316"/>
            <a:chOff x="2393544" y="4778368"/>
            <a:chExt cx="2627615" cy="406316"/>
          </a:xfrm>
        </p:grpSpPr>
        <p:cxnSp>
          <p:nvCxnSpPr>
            <p:cNvPr id="17" name="Straight Arrow Connector 16"/>
            <p:cNvCxnSpPr/>
            <p:nvPr/>
          </p:nvCxnSpPr>
          <p:spPr>
            <a:xfrm>
              <a:off x="4157729" y="4781155"/>
              <a:ext cx="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393544" y="4778368"/>
              <a:ext cx="2627615" cy="406316"/>
              <a:chOff x="2393544" y="4778368"/>
              <a:chExt cx="2627615" cy="406316"/>
            </a:xfrm>
          </p:grpSpPr>
          <p:grpSp>
            <p:nvGrpSpPr>
              <p:cNvPr id="6" name="Group 5"/>
              <p:cNvGrpSpPr/>
              <p:nvPr/>
            </p:nvGrpSpPr>
            <p:grpSpPr>
              <a:xfrm>
                <a:off x="2393544" y="4778368"/>
                <a:ext cx="1764185" cy="406316"/>
                <a:chOff x="2393544" y="4778368"/>
                <a:chExt cx="1764185" cy="406316"/>
              </a:xfrm>
            </p:grpSpPr>
            <p:cxnSp>
              <p:nvCxnSpPr>
                <p:cNvPr id="9" name="Straight Arrow Connector 8"/>
                <p:cNvCxnSpPr/>
                <p:nvPr/>
              </p:nvCxnSpPr>
              <p:spPr>
                <a:xfrm flipH="1">
                  <a:off x="2393544" y="4778368"/>
                  <a:ext cx="888642" cy="40352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282186" y="4778368"/>
                  <a:ext cx="0" cy="40352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282186" y="4778368"/>
                  <a:ext cx="863430" cy="40352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269087" y="4781155"/>
                  <a:ext cx="88864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8" name="Straight Arrow Connector 17"/>
              <p:cNvCxnSpPr/>
              <p:nvPr/>
            </p:nvCxnSpPr>
            <p:spPr>
              <a:xfrm>
                <a:off x="4157729" y="4781155"/>
                <a:ext cx="86343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29" name="Group 28"/>
          <p:cNvGrpSpPr/>
          <p:nvPr/>
        </p:nvGrpSpPr>
        <p:grpSpPr>
          <a:xfrm>
            <a:off x="4222123" y="4781155"/>
            <a:ext cx="1752072" cy="418556"/>
            <a:chOff x="4222123" y="4781155"/>
            <a:chExt cx="1752072" cy="418556"/>
          </a:xfrm>
        </p:grpSpPr>
        <p:cxnSp>
          <p:nvCxnSpPr>
            <p:cNvPr id="19" name="Straight Arrow Connector 18"/>
            <p:cNvCxnSpPr/>
            <p:nvPr/>
          </p:nvCxnSpPr>
          <p:spPr>
            <a:xfrm flipH="1">
              <a:off x="4222123" y="4781155"/>
              <a:ext cx="88864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110765" y="4781155"/>
              <a:ext cx="0" cy="41855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110765" y="4781155"/>
              <a:ext cx="86343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aphicFrame>
        <p:nvGraphicFramePr>
          <p:cNvPr id="26" name="Table 25"/>
          <p:cNvGraphicFramePr>
            <a:graphicFrameLocks noGrp="1"/>
          </p:cNvGraphicFramePr>
          <p:nvPr/>
        </p:nvGraphicFramePr>
        <p:xfrm>
          <a:off x="2791857" y="4364382"/>
          <a:ext cx="6352143" cy="370840"/>
        </p:xfrm>
        <a:graphic>
          <a:graphicData uri="http://schemas.openxmlformats.org/drawingml/2006/table">
            <a:tbl>
              <a:tblPr firstRow="1" bandRow="1">
                <a:tableStyleId>{F5AB1C69-6EDB-4FF4-983F-18BD219EF322}</a:tableStyleId>
              </a:tblPr>
              <a:tblGrid>
                <a:gridCol w="907449">
                  <a:extLst>
                    <a:ext uri="{9D8B030D-6E8A-4147-A177-3AD203B41FA5}">
                      <a16:colId xmlns:a16="http://schemas.microsoft.com/office/drawing/2014/main" val="20000"/>
                    </a:ext>
                  </a:extLst>
                </a:gridCol>
                <a:gridCol w="907449">
                  <a:extLst>
                    <a:ext uri="{9D8B030D-6E8A-4147-A177-3AD203B41FA5}">
                      <a16:colId xmlns:a16="http://schemas.microsoft.com/office/drawing/2014/main" val="20001"/>
                    </a:ext>
                  </a:extLst>
                </a:gridCol>
                <a:gridCol w="907449">
                  <a:extLst>
                    <a:ext uri="{9D8B030D-6E8A-4147-A177-3AD203B41FA5}">
                      <a16:colId xmlns:a16="http://schemas.microsoft.com/office/drawing/2014/main" val="20002"/>
                    </a:ext>
                  </a:extLst>
                </a:gridCol>
                <a:gridCol w="907449">
                  <a:extLst>
                    <a:ext uri="{9D8B030D-6E8A-4147-A177-3AD203B41FA5}">
                      <a16:colId xmlns:a16="http://schemas.microsoft.com/office/drawing/2014/main" val="20003"/>
                    </a:ext>
                  </a:extLst>
                </a:gridCol>
                <a:gridCol w="907449">
                  <a:extLst>
                    <a:ext uri="{9D8B030D-6E8A-4147-A177-3AD203B41FA5}">
                      <a16:colId xmlns:a16="http://schemas.microsoft.com/office/drawing/2014/main" val="20004"/>
                    </a:ext>
                  </a:extLst>
                </a:gridCol>
                <a:gridCol w="907449">
                  <a:extLst>
                    <a:ext uri="{9D8B030D-6E8A-4147-A177-3AD203B41FA5}">
                      <a16:colId xmlns:a16="http://schemas.microsoft.com/office/drawing/2014/main" val="20005"/>
                    </a:ext>
                  </a:extLst>
                </a:gridCol>
                <a:gridCol w="907449">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nvGraphicFramePr>
        <p:xfrm>
          <a:off x="3744893" y="3591170"/>
          <a:ext cx="4536220" cy="365760"/>
        </p:xfrm>
        <a:graphic>
          <a:graphicData uri="http://schemas.openxmlformats.org/drawingml/2006/table">
            <a:tbl>
              <a:tblPr firstRow="1" bandRow="1">
                <a:tableStyleId>{93296810-A885-4BE3-A3E7-6D5BEEA58F35}</a:tableStyleId>
              </a:tblPr>
              <a:tblGrid>
                <a:gridCol w="907244">
                  <a:extLst>
                    <a:ext uri="{9D8B030D-6E8A-4147-A177-3AD203B41FA5}">
                      <a16:colId xmlns:a16="http://schemas.microsoft.com/office/drawing/2014/main" val="20000"/>
                    </a:ext>
                  </a:extLst>
                </a:gridCol>
                <a:gridCol w="907244">
                  <a:extLst>
                    <a:ext uri="{9D8B030D-6E8A-4147-A177-3AD203B41FA5}">
                      <a16:colId xmlns:a16="http://schemas.microsoft.com/office/drawing/2014/main" val="20001"/>
                    </a:ext>
                  </a:extLst>
                </a:gridCol>
                <a:gridCol w="907244">
                  <a:extLst>
                    <a:ext uri="{9D8B030D-6E8A-4147-A177-3AD203B41FA5}">
                      <a16:colId xmlns:a16="http://schemas.microsoft.com/office/drawing/2014/main" val="20002"/>
                    </a:ext>
                  </a:extLst>
                </a:gridCol>
                <a:gridCol w="907244">
                  <a:extLst>
                    <a:ext uri="{9D8B030D-6E8A-4147-A177-3AD203B41FA5}">
                      <a16:colId xmlns:a16="http://schemas.microsoft.com/office/drawing/2014/main" val="20003"/>
                    </a:ext>
                  </a:extLst>
                </a:gridCol>
                <a:gridCol w="907244">
                  <a:extLst>
                    <a:ext uri="{9D8B030D-6E8A-4147-A177-3AD203B41FA5}">
                      <a16:colId xmlns:a16="http://schemas.microsoft.com/office/drawing/2014/main" val="20004"/>
                    </a:ext>
                  </a:extLst>
                </a:gridCol>
              </a:tblGrid>
              <a:tr h="331951">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grpSp>
        <p:nvGrpSpPr>
          <p:cNvPr id="34" name="Group 33"/>
          <p:cNvGrpSpPr/>
          <p:nvPr/>
        </p:nvGrpSpPr>
        <p:grpSpPr>
          <a:xfrm>
            <a:off x="4232917" y="3953378"/>
            <a:ext cx="1752072" cy="418556"/>
            <a:chOff x="4222123" y="4781155"/>
            <a:chExt cx="1752072" cy="418556"/>
          </a:xfrm>
        </p:grpSpPr>
        <p:cxnSp>
          <p:nvCxnSpPr>
            <p:cNvPr id="35" name="Straight Arrow Connector 34"/>
            <p:cNvCxnSpPr/>
            <p:nvPr/>
          </p:nvCxnSpPr>
          <p:spPr>
            <a:xfrm flipH="1">
              <a:off x="4222123" y="4781155"/>
              <a:ext cx="88864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110765" y="4781155"/>
              <a:ext cx="0" cy="41855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110765" y="4781155"/>
              <a:ext cx="86343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5111645" y="4758188"/>
            <a:ext cx="4344781" cy="435301"/>
            <a:chOff x="5111645" y="4758188"/>
            <a:chExt cx="4344781" cy="435301"/>
          </a:xfrm>
        </p:grpSpPr>
        <p:grpSp>
          <p:nvGrpSpPr>
            <p:cNvPr id="23" name="Group 22"/>
            <p:cNvGrpSpPr/>
            <p:nvPr/>
          </p:nvGrpSpPr>
          <p:grpSpPr>
            <a:xfrm>
              <a:off x="5111645" y="4774933"/>
              <a:ext cx="1752072" cy="418556"/>
              <a:chOff x="4222123" y="4781155"/>
              <a:chExt cx="1752072" cy="418556"/>
            </a:xfrm>
          </p:grpSpPr>
          <p:cxnSp>
            <p:nvCxnSpPr>
              <p:cNvPr id="43" name="Straight Arrow Connector 42"/>
              <p:cNvCxnSpPr/>
              <p:nvPr/>
            </p:nvCxnSpPr>
            <p:spPr>
              <a:xfrm flipH="1">
                <a:off x="4222123" y="4781155"/>
                <a:ext cx="88864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110765" y="4781155"/>
                <a:ext cx="0" cy="41855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110765" y="4781155"/>
                <a:ext cx="86343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6840925" y="4768710"/>
              <a:ext cx="1752072" cy="418556"/>
              <a:chOff x="4222123" y="4781155"/>
              <a:chExt cx="1752072" cy="418556"/>
            </a:xfrm>
          </p:grpSpPr>
          <p:cxnSp>
            <p:nvCxnSpPr>
              <p:cNvPr id="40" name="Straight Arrow Connector 39"/>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6026379" y="4761196"/>
              <a:ext cx="1752072" cy="418556"/>
              <a:chOff x="4222123" y="4781155"/>
              <a:chExt cx="1752072" cy="418556"/>
            </a:xfrm>
          </p:grpSpPr>
          <p:cxnSp>
            <p:nvCxnSpPr>
              <p:cNvPr id="33" name="Straight Arrow Connector 32"/>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7704354" y="4758188"/>
              <a:ext cx="1752072" cy="418556"/>
              <a:chOff x="4222123" y="4781155"/>
              <a:chExt cx="1752072" cy="418556"/>
            </a:xfrm>
          </p:grpSpPr>
          <p:cxnSp>
            <p:nvCxnSpPr>
              <p:cNvPr id="30" name="Straight Arrow Connector 29"/>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18537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last lecture</a:t>
            </a:r>
          </a:p>
        </p:txBody>
      </p:sp>
      <p:sp>
        <p:nvSpPr>
          <p:cNvPr id="4" name="Slide Number Placeholder 3"/>
          <p:cNvSpPr>
            <a:spLocks noGrp="1"/>
          </p:cNvSpPr>
          <p:nvPr>
            <p:ph type="sldNum" sz="quarter" idx="12"/>
          </p:nvPr>
        </p:nvSpPr>
        <p:spPr/>
        <p:txBody>
          <a:bodyPr/>
          <a:lstStyle/>
          <a:p>
            <a:fld id="{AD29F1E6-0A42-6342-8A19-FA364A33AB30}" type="slidenum">
              <a:rPr lang="en-US" smtClean="0"/>
              <a:t>4</a:t>
            </a:fld>
            <a:endParaRPr lang="en-US"/>
          </a:p>
        </p:txBody>
      </p:sp>
      <p:grpSp>
        <p:nvGrpSpPr>
          <p:cNvPr id="6" name="Group 5"/>
          <p:cNvGrpSpPr/>
          <p:nvPr/>
        </p:nvGrpSpPr>
        <p:grpSpPr>
          <a:xfrm>
            <a:off x="1524000" y="1885519"/>
            <a:ext cx="9144000" cy="4017236"/>
            <a:chOff x="1524000" y="1885519"/>
            <a:chExt cx="9144000" cy="4017236"/>
          </a:xfrm>
        </p:grpSpPr>
        <p:pic>
          <p:nvPicPr>
            <p:cNvPr id="7" name="Picture 6"/>
            <p:cNvPicPr>
              <a:picLocks noChangeAspect="1"/>
            </p:cNvPicPr>
            <p:nvPr/>
          </p:nvPicPr>
          <p:blipFill>
            <a:blip r:embed="rId3"/>
            <a:stretch>
              <a:fillRect/>
            </a:stretch>
          </p:blipFill>
          <p:spPr>
            <a:xfrm>
              <a:off x="1524000" y="1885519"/>
              <a:ext cx="9144000" cy="3706519"/>
            </a:xfrm>
            <a:prstGeom prst="rect">
              <a:avLst/>
            </a:prstGeom>
          </p:spPr>
        </p:pic>
        <p:sp>
          <p:nvSpPr>
            <p:cNvPr id="8" name="TextBox 7"/>
            <p:cNvSpPr txBox="1"/>
            <p:nvPr/>
          </p:nvSpPr>
          <p:spPr>
            <a:xfrm>
              <a:off x="4044463"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sp>
          <p:nvSpPr>
            <p:cNvPr id="9" name="TextBox 8"/>
            <p:cNvSpPr txBox="1"/>
            <p:nvPr/>
          </p:nvSpPr>
          <p:spPr>
            <a:xfrm>
              <a:off x="7483232" y="5533423"/>
              <a:ext cx="976923" cy="369332"/>
            </a:xfrm>
            <a:prstGeom prst="rect">
              <a:avLst/>
            </a:prstGeom>
            <a:noFill/>
          </p:spPr>
          <p:txBody>
            <a:bodyPr wrap="square" rtlCol="0">
              <a:spAutoFit/>
            </a:bodyPr>
            <a:lstStyle/>
            <a:p>
              <a:pPr algn="ctr"/>
              <a:r>
                <a:rPr lang="en-US" dirty="0">
                  <a:solidFill>
                    <a:srgbClr val="FF0000"/>
                  </a:solidFill>
                </a:rPr>
                <a:t>+ </a:t>
              </a:r>
              <a:r>
                <a:rPr lang="en-US" dirty="0" err="1">
                  <a:solidFill>
                    <a:srgbClr val="FF0000"/>
                  </a:solidFill>
                </a:rPr>
                <a:t>ReLU</a:t>
              </a:r>
              <a:endParaRPr lang="en-US" dirty="0">
                <a:solidFill>
                  <a:srgbClr val="FF0000"/>
                </a:solidFill>
              </a:endParaRPr>
            </a:p>
          </p:txBody>
        </p:sp>
      </p:grpSp>
    </p:spTree>
    <p:extLst>
      <p:ext uri="{BB962C8B-B14F-4D97-AF65-F5344CB8AC3E}">
        <p14:creationId xmlns:p14="http://schemas.microsoft.com/office/powerpoint/2010/main" val="19788940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Receptive Field</a:t>
            </a:r>
            <a:br>
              <a:rPr lang="en-US" dirty="0"/>
            </a:br>
            <a:endParaRPr lang="en-US" dirty="0"/>
          </a:p>
        </p:txBody>
      </p:sp>
      <p:sp>
        <p:nvSpPr>
          <p:cNvPr id="3" name="Content Placeholder 2"/>
          <p:cNvSpPr>
            <a:spLocks noGrp="1"/>
          </p:cNvSpPr>
          <p:nvPr>
            <p:ph idx="1"/>
          </p:nvPr>
        </p:nvSpPr>
        <p:spPr/>
        <p:txBody>
          <a:bodyPr/>
          <a:lstStyle/>
          <a:p>
            <a:r>
              <a:rPr lang="en-US" sz="2400" dirty="0"/>
              <a:t>The </a:t>
            </a:r>
            <a:r>
              <a:rPr lang="en-US" sz="2400" b="1" dirty="0"/>
              <a:t>receptive field</a:t>
            </a:r>
            <a:r>
              <a:rPr lang="en-US" sz="2400" dirty="0"/>
              <a:t> is defined as the region in the input space that a particular CNN’s feature is looking at (i.e. be affected by).</a:t>
            </a:r>
          </a:p>
          <a:p>
            <a:r>
              <a:rPr lang="en-US" sz="2400" dirty="0"/>
              <a:t>Apply a convolution C with kernel size</a:t>
            </a:r>
            <a:r>
              <a:rPr lang="en-US" sz="2400" b="1" dirty="0"/>
              <a:t> </a:t>
            </a:r>
            <a:r>
              <a:rPr lang="en-US" sz="2400" b="1" i="1" dirty="0"/>
              <a:t>k =</a:t>
            </a:r>
            <a:r>
              <a:rPr lang="en-US" sz="2400" b="1" dirty="0"/>
              <a:t> 3x3</a:t>
            </a:r>
            <a:r>
              <a:rPr lang="en-US" sz="2400" dirty="0"/>
              <a:t>, padding size </a:t>
            </a:r>
            <a:r>
              <a:rPr lang="en-US" sz="2400" b="1" i="1" dirty="0"/>
              <a:t>p =</a:t>
            </a:r>
            <a:r>
              <a:rPr lang="en-US" sz="2400" b="1" dirty="0"/>
              <a:t> 1x1</a:t>
            </a:r>
            <a:r>
              <a:rPr lang="en-US" sz="2400" dirty="0"/>
              <a:t>, stride </a:t>
            </a:r>
            <a:r>
              <a:rPr lang="en-US" sz="2400" b="1" i="1" dirty="0"/>
              <a:t>s =</a:t>
            </a:r>
            <a:r>
              <a:rPr lang="en-US" sz="2400" b="1" dirty="0"/>
              <a:t> 2x2</a:t>
            </a:r>
            <a:r>
              <a:rPr lang="en-US" sz="2400" dirty="0"/>
              <a:t> on an input map </a:t>
            </a:r>
            <a:r>
              <a:rPr lang="en-US" sz="2400" b="1" dirty="0"/>
              <a:t>5x5</a:t>
            </a:r>
            <a:r>
              <a:rPr lang="en-US" sz="2400" dirty="0"/>
              <a:t>, we will get an output feature map </a:t>
            </a:r>
            <a:r>
              <a:rPr lang="en-US" sz="2400" b="1" dirty="0"/>
              <a:t>3x3 </a:t>
            </a:r>
            <a:r>
              <a:rPr lang="en-US" sz="2400" dirty="0"/>
              <a:t>(green map).</a:t>
            </a:r>
          </a:p>
        </p:txBody>
      </p:sp>
      <p:sp>
        <p:nvSpPr>
          <p:cNvPr id="4" name="Slide Number Placeholder 3"/>
          <p:cNvSpPr>
            <a:spLocks noGrp="1"/>
          </p:cNvSpPr>
          <p:nvPr>
            <p:ph type="sldNum" sz="quarter" idx="12"/>
          </p:nvPr>
        </p:nvSpPr>
        <p:spPr/>
        <p:txBody>
          <a:bodyPr/>
          <a:lstStyle/>
          <a:p>
            <a:fld id="{AD29F1E6-0A42-6342-8A19-FA364A33AB30}" type="slidenum">
              <a:rPr lang="en-US" smtClean="0"/>
              <a:t>40</a:t>
            </a:fld>
            <a:endParaRPr lang="en-US"/>
          </a:p>
        </p:txBody>
      </p:sp>
      <p:pic>
        <p:nvPicPr>
          <p:cNvPr id="5" name="Picture 4"/>
          <p:cNvPicPr>
            <a:picLocks noChangeAspect="1"/>
          </p:cNvPicPr>
          <p:nvPr/>
        </p:nvPicPr>
        <p:blipFill>
          <a:blip r:embed="rId3"/>
          <a:stretch>
            <a:fillRect/>
          </a:stretch>
        </p:blipFill>
        <p:spPr>
          <a:xfrm>
            <a:off x="3276063" y="3554319"/>
            <a:ext cx="5133841" cy="2581063"/>
          </a:xfrm>
          <a:prstGeom prst="rect">
            <a:avLst/>
          </a:prstGeom>
        </p:spPr>
      </p:pic>
      <p:pic>
        <p:nvPicPr>
          <p:cNvPr id="20484" name="Picture 4" descr="https://cdn-images-1.medium.com/max/1600/1*D47ER7IArwPv69k3O_1nq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9458" y="3749475"/>
            <a:ext cx="31432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1028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Receptive Field</a:t>
            </a:r>
            <a:br>
              <a:rPr lang="en-US" dirty="0"/>
            </a:br>
            <a:endParaRPr lang="en-US" dirty="0"/>
          </a:p>
        </p:txBody>
      </p:sp>
      <p:sp>
        <p:nvSpPr>
          <p:cNvPr id="3" name="Content Placeholder 2"/>
          <p:cNvSpPr>
            <a:spLocks noGrp="1"/>
          </p:cNvSpPr>
          <p:nvPr>
            <p:ph idx="1"/>
          </p:nvPr>
        </p:nvSpPr>
        <p:spPr/>
        <p:txBody>
          <a:bodyPr/>
          <a:lstStyle/>
          <a:p>
            <a:r>
              <a:rPr lang="en-US" sz="2400" dirty="0"/>
              <a:t>Applying the same convolution on top of the 3x3 feature map, we will get a </a:t>
            </a:r>
            <a:r>
              <a:rPr lang="en-US" sz="2400" b="1" dirty="0"/>
              <a:t>2x2</a:t>
            </a:r>
            <a:r>
              <a:rPr lang="en-US" sz="2400" dirty="0"/>
              <a:t> feature map (orange map)</a:t>
            </a:r>
          </a:p>
        </p:txBody>
      </p:sp>
      <p:sp>
        <p:nvSpPr>
          <p:cNvPr id="4" name="Slide Number Placeholder 3"/>
          <p:cNvSpPr>
            <a:spLocks noGrp="1"/>
          </p:cNvSpPr>
          <p:nvPr>
            <p:ph type="sldNum" sz="quarter" idx="12"/>
          </p:nvPr>
        </p:nvSpPr>
        <p:spPr/>
        <p:txBody>
          <a:bodyPr/>
          <a:lstStyle/>
          <a:p>
            <a:fld id="{AD29F1E6-0A42-6342-8A19-FA364A33AB30}" type="slidenum">
              <a:rPr lang="en-US" smtClean="0"/>
              <a:t>41</a:t>
            </a:fld>
            <a:endParaRPr lang="en-US"/>
          </a:p>
        </p:txBody>
      </p:sp>
      <p:pic>
        <p:nvPicPr>
          <p:cNvPr id="6" name="Picture 5"/>
          <p:cNvPicPr>
            <a:picLocks noChangeAspect="1"/>
          </p:cNvPicPr>
          <p:nvPr/>
        </p:nvPicPr>
        <p:blipFill>
          <a:blip r:embed="rId3"/>
          <a:stretch>
            <a:fillRect/>
          </a:stretch>
        </p:blipFill>
        <p:spPr>
          <a:xfrm>
            <a:off x="2613521" y="2391628"/>
            <a:ext cx="6414570" cy="3886822"/>
          </a:xfrm>
          <a:prstGeom prst="rect">
            <a:avLst/>
          </a:prstGeom>
        </p:spPr>
      </p:pic>
    </p:spTree>
    <p:extLst>
      <p:ext uri="{BB962C8B-B14F-4D97-AF65-F5344CB8AC3E}">
        <p14:creationId xmlns:p14="http://schemas.microsoft.com/office/powerpoint/2010/main" val="7709004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Receptive Field</a:t>
            </a:r>
          </a:p>
        </p:txBody>
      </p:sp>
      <p:sp>
        <p:nvSpPr>
          <p:cNvPr id="3" name="Content Placeholder 2"/>
          <p:cNvSpPr>
            <a:spLocks noGrp="1"/>
          </p:cNvSpPr>
          <p:nvPr>
            <p:ph idx="1"/>
          </p:nvPr>
        </p:nvSpPr>
        <p:spPr/>
        <p:txBody>
          <a:bodyPr/>
          <a:lstStyle/>
          <a:p>
            <a:r>
              <a:rPr lang="en-US" sz="2400" dirty="0"/>
              <a:t>Let’s look at the receptive field again in 1D, no padding, stride 1 and kernel 3x1 </a:t>
            </a:r>
          </a:p>
        </p:txBody>
      </p:sp>
      <p:sp>
        <p:nvSpPr>
          <p:cNvPr id="4" name="Slide Number Placeholder 3"/>
          <p:cNvSpPr>
            <a:spLocks noGrp="1"/>
          </p:cNvSpPr>
          <p:nvPr>
            <p:ph type="sldNum" sz="quarter" idx="12"/>
          </p:nvPr>
        </p:nvSpPr>
        <p:spPr/>
        <p:txBody>
          <a:bodyPr/>
          <a:lstStyle/>
          <a:p>
            <a:fld id="{AD29F1E6-0A42-6342-8A19-FA364A33AB30}" type="slidenum">
              <a:rPr lang="en-US" smtClean="0"/>
              <a:t>42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35263926"/>
              </p:ext>
            </p:extLst>
          </p:nvPr>
        </p:nvGraphicFramePr>
        <p:xfrm>
          <a:off x="1932919" y="5199711"/>
          <a:ext cx="8127999" cy="3657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20000"/>
                    </a:ext>
                  </a:extLst>
                </a:gridCol>
                <a:gridCol w="903111">
                  <a:extLst>
                    <a:ext uri="{9D8B030D-6E8A-4147-A177-3AD203B41FA5}">
                      <a16:colId xmlns:a16="http://schemas.microsoft.com/office/drawing/2014/main" val="20001"/>
                    </a:ext>
                  </a:extLst>
                </a:gridCol>
                <a:gridCol w="903111">
                  <a:extLst>
                    <a:ext uri="{9D8B030D-6E8A-4147-A177-3AD203B41FA5}">
                      <a16:colId xmlns:a16="http://schemas.microsoft.com/office/drawing/2014/main" val="20002"/>
                    </a:ext>
                  </a:extLst>
                </a:gridCol>
                <a:gridCol w="903111">
                  <a:extLst>
                    <a:ext uri="{9D8B030D-6E8A-4147-A177-3AD203B41FA5}">
                      <a16:colId xmlns:a16="http://schemas.microsoft.com/office/drawing/2014/main" val="20003"/>
                    </a:ext>
                  </a:extLst>
                </a:gridCol>
                <a:gridCol w="903111">
                  <a:extLst>
                    <a:ext uri="{9D8B030D-6E8A-4147-A177-3AD203B41FA5}">
                      <a16:colId xmlns:a16="http://schemas.microsoft.com/office/drawing/2014/main" val="20004"/>
                    </a:ext>
                  </a:extLst>
                </a:gridCol>
                <a:gridCol w="903111">
                  <a:extLst>
                    <a:ext uri="{9D8B030D-6E8A-4147-A177-3AD203B41FA5}">
                      <a16:colId xmlns:a16="http://schemas.microsoft.com/office/drawing/2014/main" val="20005"/>
                    </a:ext>
                  </a:extLst>
                </a:gridCol>
                <a:gridCol w="903111">
                  <a:extLst>
                    <a:ext uri="{9D8B030D-6E8A-4147-A177-3AD203B41FA5}">
                      <a16:colId xmlns:a16="http://schemas.microsoft.com/office/drawing/2014/main" val="20006"/>
                    </a:ext>
                  </a:extLst>
                </a:gridCol>
                <a:gridCol w="903111">
                  <a:extLst>
                    <a:ext uri="{9D8B030D-6E8A-4147-A177-3AD203B41FA5}">
                      <a16:colId xmlns:a16="http://schemas.microsoft.com/office/drawing/2014/main" val="20007"/>
                    </a:ext>
                  </a:extLst>
                </a:gridCol>
                <a:gridCol w="903111">
                  <a:extLst>
                    <a:ext uri="{9D8B030D-6E8A-4147-A177-3AD203B41FA5}">
                      <a16:colId xmlns:a16="http://schemas.microsoft.com/office/drawing/2014/main" val="20008"/>
                    </a:ext>
                  </a:extLst>
                </a:gridCol>
              </a:tblGrid>
              <a:tr h="0">
                <a:tc>
                  <a:txBody>
                    <a:bodyPr/>
                    <a:lstStyle/>
                    <a:p>
                      <a:endParaRPr lang="en-US" dirty="0"/>
                    </a:p>
                  </a:txBody>
                  <a:tcPr/>
                </a:tc>
                <a:tc>
                  <a:txBody>
                    <a:bodyPr/>
                    <a:lstStyle/>
                    <a:p>
                      <a:endParaRPr lang="en-US" dirty="0"/>
                    </a:p>
                  </a:txBody>
                  <a:tcPr>
                    <a:solidFill>
                      <a:schemeClr val="tx2"/>
                    </a:solidFill>
                  </a:tcPr>
                </a:tc>
                <a:tc>
                  <a:txBody>
                    <a:bodyPr/>
                    <a:lstStyle/>
                    <a:p>
                      <a:endParaRPr lang="en-US"/>
                    </a:p>
                  </a:txBody>
                  <a:tcPr>
                    <a:solidFill>
                      <a:schemeClr val="tx2"/>
                    </a:solidFill>
                  </a:tcPr>
                </a:tc>
                <a:tc>
                  <a:txBody>
                    <a:bodyPr/>
                    <a:lstStyle/>
                    <a:p>
                      <a:endParaRPr lang="en-US"/>
                    </a:p>
                  </a:txBody>
                  <a:tcPr>
                    <a:solidFill>
                      <a:schemeClr val="tx2"/>
                    </a:solidFill>
                  </a:tcPr>
                </a:tc>
                <a:tc>
                  <a:txBody>
                    <a:bodyPr/>
                    <a:lstStyle/>
                    <a:p>
                      <a:endParaRPr lang="en-US"/>
                    </a:p>
                  </a:txBody>
                  <a:tcPr>
                    <a:solidFill>
                      <a:schemeClr val="tx2"/>
                    </a:solidFill>
                  </a:tcPr>
                </a:tc>
                <a:tc>
                  <a:txBody>
                    <a:bodyPr/>
                    <a:lstStyle/>
                    <a:p>
                      <a:endParaRPr lang="en-US" dirty="0"/>
                    </a:p>
                  </a:txBody>
                  <a:tcPr>
                    <a:solidFill>
                      <a:schemeClr val="tx2"/>
                    </a:solidFill>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grpSp>
        <p:nvGrpSpPr>
          <p:cNvPr id="8" name="Group 7"/>
          <p:cNvGrpSpPr/>
          <p:nvPr/>
        </p:nvGrpSpPr>
        <p:grpSpPr>
          <a:xfrm>
            <a:off x="2393544" y="4778368"/>
            <a:ext cx="2627615" cy="406316"/>
            <a:chOff x="2393544" y="4778368"/>
            <a:chExt cx="2627615" cy="406316"/>
          </a:xfrm>
        </p:grpSpPr>
        <p:cxnSp>
          <p:nvCxnSpPr>
            <p:cNvPr id="17" name="Straight Arrow Connector 16"/>
            <p:cNvCxnSpPr/>
            <p:nvPr/>
          </p:nvCxnSpPr>
          <p:spPr>
            <a:xfrm>
              <a:off x="4157729" y="4781155"/>
              <a:ext cx="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393544" y="4778368"/>
              <a:ext cx="2627615" cy="406316"/>
              <a:chOff x="2393544" y="4778368"/>
              <a:chExt cx="2627615" cy="406316"/>
            </a:xfrm>
          </p:grpSpPr>
          <p:grpSp>
            <p:nvGrpSpPr>
              <p:cNvPr id="6" name="Group 5"/>
              <p:cNvGrpSpPr/>
              <p:nvPr/>
            </p:nvGrpSpPr>
            <p:grpSpPr>
              <a:xfrm>
                <a:off x="2393544" y="4778368"/>
                <a:ext cx="1764185" cy="406316"/>
                <a:chOff x="2393544" y="4778368"/>
                <a:chExt cx="1764185" cy="406316"/>
              </a:xfrm>
            </p:grpSpPr>
            <p:cxnSp>
              <p:nvCxnSpPr>
                <p:cNvPr id="9" name="Straight Arrow Connector 8"/>
                <p:cNvCxnSpPr/>
                <p:nvPr/>
              </p:nvCxnSpPr>
              <p:spPr>
                <a:xfrm flipH="1">
                  <a:off x="2393544" y="4778368"/>
                  <a:ext cx="888642" cy="40352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282186" y="4778368"/>
                  <a:ext cx="0" cy="40352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282186" y="4778368"/>
                  <a:ext cx="863430" cy="40352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269087" y="4781155"/>
                  <a:ext cx="88864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8" name="Straight Arrow Connector 17"/>
              <p:cNvCxnSpPr/>
              <p:nvPr/>
            </p:nvCxnSpPr>
            <p:spPr>
              <a:xfrm>
                <a:off x="4157729" y="4781155"/>
                <a:ext cx="86343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29" name="Group 28"/>
          <p:cNvGrpSpPr/>
          <p:nvPr/>
        </p:nvGrpSpPr>
        <p:grpSpPr>
          <a:xfrm>
            <a:off x="4222123" y="4781155"/>
            <a:ext cx="1752072" cy="418556"/>
            <a:chOff x="4222123" y="4781155"/>
            <a:chExt cx="1752072" cy="418556"/>
          </a:xfrm>
        </p:grpSpPr>
        <p:cxnSp>
          <p:nvCxnSpPr>
            <p:cNvPr id="19" name="Straight Arrow Connector 18"/>
            <p:cNvCxnSpPr/>
            <p:nvPr/>
          </p:nvCxnSpPr>
          <p:spPr>
            <a:xfrm flipH="1">
              <a:off x="4222123" y="4781155"/>
              <a:ext cx="88864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110765" y="4781155"/>
              <a:ext cx="0" cy="41855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110765" y="4781155"/>
              <a:ext cx="86343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aphicFrame>
        <p:nvGraphicFramePr>
          <p:cNvPr id="26" name="Table 25"/>
          <p:cNvGraphicFramePr>
            <a:graphicFrameLocks noGrp="1"/>
          </p:cNvGraphicFramePr>
          <p:nvPr/>
        </p:nvGraphicFramePr>
        <p:xfrm>
          <a:off x="2791857" y="4364382"/>
          <a:ext cx="6352143" cy="370840"/>
        </p:xfrm>
        <a:graphic>
          <a:graphicData uri="http://schemas.openxmlformats.org/drawingml/2006/table">
            <a:tbl>
              <a:tblPr firstRow="1" bandRow="1">
                <a:tableStyleId>{F5AB1C69-6EDB-4FF4-983F-18BD219EF322}</a:tableStyleId>
              </a:tblPr>
              <a:tblGrid>
                <a:gridCol w="907449">
                  <a:extLst>
                    <a:ext uri="{9D8B030D-6E8A-4147-A177-3AD203B41FA5}">
                      <a16:colId xmlns:a16="http://schemas.microsoft.com/office/drawing/2014/main" val="20000"/>
                    </a:ext>
                  </a:extLst>
                </a:gridCol>
                <a:gridCol w="907449">
                  <a:extLst>
                    <a:ext uri="{9D8B030D-6E8A-4147-A177-3AD203B41FA5}">
                      <a16:colId xmlns:a16="http://schemas.microsoft.com/office/drawing/2014/main" val="20001"/>
                    </a:ext>
                  </a:extLst>
                </a:gridCol>
                <a:gridCol w="907449">
                  <a:extLst>
                    <a:ext uri="{9D8B030D-6E8A-4147-A177-3AD203B41FA5}">
                      <a16:colId xmlns:a16="http://schemas.microsoft.com/office/drawing/2014/main" val="20002"/>
                    </a:ext>
                  </a:extLst>
                </a:gridCol>
                <a:gridCol w="907449">
                  <a:extLst>
                    <a:ext uri="{9D8B030D-6E8A-4147-A177-3AD203B41FA5}">
                      <a16:colId xmlns:a16="http://schemas.microsoft.com/office/drawing/2014/main" val="20003"/>
                    </a:ext>
                  </a:extLst>
                </a:gridCol>
                <a:gridCol w="907449">
                  <a:extLst>
                    <a:ext uri="{9D8B030D-6E8A-4147-A177-3AD203B41FA5}">
                      <a16:colId xmlns:a16="http://schemas.microsoft.com/office/drawing/2014/main" val="20004"/>
                    </a:ext>
                  </a:extLst>
                </a:gridCol>
                <a:gridCol w="907449">
                  <a:extLst>
                    <a:ext uri="{9D8B030D-6E8A-4147-A177-3AD203B41FA5}">
                      <a16:colId xmlns:a16="http://schemas.microsoft.com/office/drawing/2014/main" val="20005"/>
                    </a:ext>
                  </a:extLst>
                </a:gridCol>
                <a:gridCol w="907449">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787496272"/>
              </p:ext>
            </p:extLst>
          </p:nvPr>
        </p:nvGraphicFramePr>
        <p:xfrm>
          <a:off x="3744893" y="3591170"/>
          <a:ext cx="4536220" cy="365760"/>
        </p:xfrm>
        <a:graphic>
          <a:graphicData uri="http://schemas.openxmlformats.org/drawingml/2006/table">
            <a:tbl>
              <a:tblPr firstRow="1" bandRow="1">
                <a:tableStyleId>{93296810-A885-4BE3-A3E7-6D5BEEA58F35}</a:tableStyleId>
              </a:tblPr>
              <a:tblGrid>
                <a:gridCol w="907244">
                  <a:extLst>
                    <a:ext uri="{9D8B030D-6E8A-4147-A177-3AD203B41FA5}">
                      <a16:colId xmlns:a16="http://schemas.microsoft.com/office/drawing/2014/main" val="20000"/>
                    </a:ext>
                  </a:extLst>
                </a:gridCol>
                <a:gridCol w="907244">
                  <a:extLst>
                    <a:ext uri="{9D8B030D-6E8A-4147-A177-3AD203B41FA5}">
                      <a16:colId xmlns:a16="http://schemas.microsoft.com/office/drawing/2014/main" val="20001"/>
                    </a:ext>
                  </a:extLst>
                </a:gridCol>
                <a:gridCol w="907244">
                  <a:extLst>
                    <a:ext uri="{9D8B030D-6E8A-4147-A177-3AD203B41FA5}">
                      <a16:colId xmlns:a16="http://schemas.microsoft.com/office/drawing/2014/main" val="20002"/>
                    </a:ext>
                  </a:extLst>
                </a:gridCol>
                <a:gridCol w="907244">
                  <a:extLst>
                    <a:ext uri="{9D8B030D-6E8A-4147-A177-3AD203B41FA5}">
                      <a16:colId xmlns:a16="http://schemas.microsoft.com/office/drawing/2014/main" val="20003"/>
                    </a:ext>
                  </a:extLst>
                </a:gridCol>
                <a:gridCol w="907244">
                  <a:extLst>
                    <a:ext uri="{9D8B030D-6E8A-4147-A177-3AD203B41FA5}">
                      <a16:colId xmlns:a16="http://schemas.microsoft.com/office/drawing/2014/main" val="20004"/>
                    </a:ext>
                  </a:extLst>
                </a:gridCol>
              </a:tblGrid>
              <a:tr h="331951">
                <a:tc>
                  <a:txBody>
                    <a:bodyPr/>
                    <a:lstStyle/>
                    <a:p>
                      <a:endParaRPr lang="en-US" dirty="0"/>
                    </a:p>
                  </a:txBody>
                  <a:tcPr/>
                </a:tc>
                <a:tc>
                  <a:txBody>
                    <a:bodyPr/>
                    <a:lstStyle/>
                    <a:p>
                      <a:endParaRPr lang="en-US" dirty="0"/>
                    </a:p>
                  </a:txBody>
                  <a:tcPr>
                    <a:solidFill>
                      <a:schemeClr val="accent6">
                        <a:lumMod val="75000"/>
                      </a:schemeClr>
                    </a:solidFill>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grpSp>
        <p:nvGrpSpPr>
          <p:cNvPr id="34" name="Group 33"/>
          <p:cNvGrpSpPr/>
          <p:nvPr/>
        </p:nvGrpSpPr>
        <p:grpSpPr>
          <a:xfrm>
            <a:off x="4232917" y="3953378"/>
            <a:ext cx="1752072" cy="418556"/>
            <a:chOff x="4222123" y="4781155"/>
            <a:chExt cx="1752072" cy="418556"/>
          </a:xfrm>
        </p:grpSpPr>
        <p:cxnSp>
          <p:nvCxnSpPr>
            <p:cNvPr id="35" name="Straight Arrow Connector 34"/>
            <p:cNvCxnSpPr/>
            <p:nvPr/>
          </p:nvCxnSpPr>
          <p:spPr>
            <a:xfrm flipH="1">
              <a:off x="4222123" y="4781155"/>
              <a:ext cx="88864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110765" y="4781155"/>
              <a:ext cx="0" cy="41855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110765" y="4781155"/>
              <a:ext cx="86343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5111645" y="4758188"/>
            <a:ext cx="4344781" cy="435301"/>
            <a:chOff x="5111645" y="4758188"/>
            <a:chExt cx="4344781" cy="435301"/>
          </a:xfrm>
        </p:grpSpPr>
        <p:grpSp>
          <p:nvGrpSpPr>
            <p:cNvPr id="23" name="Group 22"/>
            <p:cNvGrpSpPr/>
            <p:nvPr/>
          </p:nvGrpSpPr>
          <p:grpSpPr>
            <a:xfrm>
              <a:off x="5111645" y="4774933"/>
              <a:ext cx="1752072" cy="418556"/>
              <a:chOff x="4222123" y="4781155"/>
              <a:chExt cx="1752072" cy="418556"/>
            </a:xfrm>
          </p:grpSpPr>
          <p:cxnSp>
            <p:nvCxnSpPr>
              <p:cNvPr id="43" name="Straight Arrow Connector 42"/>
              <p:cNvCxnSpPr/>
              <p:nvPr/>
            </p:nvCxnSpPr>
            <p:spPr>
              <a:xfrm flipH="1">
                <a:off x="4222123" y="4781155"/>
                <a:ext cx="88864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110765" y="4781155"/>
                <a:ext cx="0" cy="41855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110765" y="4781155"/>
                <a:ext cx="86343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6840925" y="4768710"/>
              <a:ext cx="1752072" cy="418556"/>
              <a:chOff x="4222123" y="4781155"/>
              <a:chExt cx="1752072" cy="418556"/>
            </a:xfrm>
          </p:grpSpPr>
          <p:cxnSp>
            <p:nvCxnSpPr>
              <p:cNvPr id="40" name="Straight Arrow Connector 39"/>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6026379" y="4761196"/>
              <a:ext cx="1752072" cy="418556"/>
              <a:chOff x="4222123" y="4781155"/>
              <a:chExt cx="1752072" cy="418556"/>
            </a:xfrm>
          </p:grpSpPr>
          <p:cxnSp>
            <p:nvCxnSpPr>
              <p:cNvPr id="33" name="Straight Arrow Connector 32"/>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7704354" y="4758188"/>
              <a:ext cx="1752072" cy="418556"/>
              <a:chOff x="4222123" y="4781155"/>
              <a:chExt cx="1752072" cy="418556"/>
            </a:xfrm>
          </p:grpSpPr>
          <p:cxnSp>
            <p:nvCxnSpPr>
              <p:cNvPr id="30" name="Straight Arrow Connector 29"/>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826719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Dilated CNNs</a:t>
            </a:r>
          </a:p>
        </p:txBody>
      </p:sp>
      <p:sp>
        <p:nvSpPr>
          <p:cNvPr id="3" name="Content Placeholder 2"/>
          <p:cNvSpPr>
            <a:spLocks noGrp="1"/>
          </p:cNvSpPr>
          <p:nvPr>
            <p:ph idx="1"/>
          </p:nvPr>
        </p:nvSpPr>
        <p:spPr/>
        <p:txBody>
          <a:bodyPr/>
          <a:lstStyle/>
          <a:p>
            <a:r>
              <a:rPr lang="en-US" sz="2400" dirty="0"/>
              <a:t>Let’s look at the receptive field again in 1D, no padding, stride 1 and kernel 3x1. </a:t>
            </a:r>
          </a:p>
          <a:p>
            <a:r>
              <a:rPr lang="en-US" sz="2400" b="1" dirty="0"/>
              <a:t>Skip some of the connections </a:t>
            </a:r>
          </a:p>
        </p:txBody>
      </p:sp>
      <p:sp>
        <p:nvSpPr>
          <p:cNvPr id="4" name="Slide Number Placeholder 3"/>
          <p:cNvSpPr>
            <a:spLocks noGrp="1"/>
          </p:cNvSpPr>
          <p:nvPr>
            <p:ph type="sldNum" sz="quarter" idx="12"/>
          </p:nvPr>
        </p:nvSpPr>
        <p:spPr/>
        <p:txBody>
          <a:bodyPr/>
          <a:lstStyle/>
          <a:p>
            <a:fld id="{AD29F1E6-0A42-6342-8A19-FA364A33AB30}" type="slidenum">
              <a:rPr lang="en-US" smtClean="0"/>
              <a:t>43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1021105"/>
              </p:ext>
            </p:extLst>
          </p:nvPr>
        </p:nvGraphicFramePr>
        <p:xfrm>
          <a:off x="1932919" y="5199711"/>
          <a:ext cx="8127999" cy="3657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20000"/>
                    </a:ext>
                  </a:extLst>
                </a:gridCol>
                <a:gridCol w="903111">
                  <a:extLst>
                    <a:ext uri="{9D8B030D-6E8A-4147-A177-3AD203B41FA5}">
                      <a16:colId xmlns:a16="http://schemas.microsoft.com/office/drawing/2014/main" val="20001"/>
                    </a:ext>
                  </a:extLst>
                </a:gridCol>
                <a:gridCol w="903111">
                  <a:extLst>
                    <a:ext uri="{9D8B030D-6E8A-4147-A177-3AD203B41FA5}">
                      <a16:colId xmlns:a16="http://schemas.microsoft.com/office/drawing/2014/main" val="20002"/>
                    </a:ext>
                  </a:extLst>
                </a:gridCol>
                <a:gridCol w="903111">
                  <a:extLst>
                    <a:ext uri="{9D8B030D-6E8A-4147-A177-3AD203B41FA5}">
                      <a16:colId xmlns:a16="http://schemas.microsoft.com/office/drawing/2014/main" val="20003"/>
                    </a:ext>
                  </a:extLst>
                </a:gridCol>
                <a:gridCol w="903111">
                  <a:extLst>
                    <a:ext uri="{9D8B030D-6E8A-4147-A177-3AD203B41FA5}">
                      <a16:colId xmlns:a16="http://schemas.microsoft.com/office/drawing/2014/main" val="20004"/>
                    </a:ext>
                  </a:extLst>
                </a:gridCol>
                <a:gridCol w="903111">
                  <a:extLst>
                    <a:ext uri="{9D8B030D-6E8A-4147-A177-3AD203B41FA5}">
                      <a16:colId xmlns:a16="http://schemas.microsoft.com/office/drawing/2014/main" val="20005"/>
                    </a:ext>
                  </a:extLst>
                </a:gridCol>
                <a:gridCol w="903111">
                  <a:extLst>
                    <a:ext uri="{9D8B030D-6E8A-4147-A177-3AD203B41FA5}">
                      <a16:colId xmlns:a16="http://schemas.microsoft.com/office/drawing/2014/main" val="20006"/>
                    </a:ext>
                  </a:extLst>
                </a:gridCol>
                <a:gridCol w="903111">
                  <a:extLst>
                    <a:ext uri="{9D8B030D-6E8A-4147-A177-3AD203B41FA5}">
                      <a16:colId xmlns:a16="http://schemas.microsoft.com/office/drawing/2014/main" val="20007"/>
                    </a:ext>
                  </a:extLst>
                </a:gridCol>
                <a:gridCol w="903111">
                  <a:extLst>
                    <a:ext uri="{9D8B030D-6E8A-4147-A177-3AD203B41FA5}">
                      <a16:colId xmlns:a16="http://schemas.microsoft.com/office/drawing/2014/main" val="20008"/>
                    </a:ext>
                  </a:extLst>
                </a:gridCol>
              </a:tblGrid>
              <a:tr h="0">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dirty="0"/>
                    </a:p>
                  </a:txBody>
                  <a:tcPr>
                    <a:solidFill>
                      <a:schemeClr val="tx2"/>
                    </a:solidFill>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cxnSp>
        <p:nvCxnSpPr>
          <p:cNvPr id="9" name="Straight Arrow Connector 8"/>
          <p:cNvCxnSpPr/>
          <p:nvPr/>
        </p:nvCxnSpPr>
        <p:spPr>
          <a:xfrm flipH="1">
            <a:off x="2393544" y="4778368"/>
            <a:ext cx="88864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282186" y="4778368"/>
            <a:ext cx="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282186" y="4778368"/>
            <a:ext cx="86343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269087"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157729" y="4781155"/>
            <a:ext cx="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157729"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4222123" y="4781155"/>
            <a:ext cx="1752072" cy="418556"/>
            <a:chOff x="4222123" y="4781155"/>
            <a:chExt cx="1752072" cy="418556"/>
          </a:xfrm>
        </p:grpSpPr>
        <p:cxnSp>
          <p:nvCxnSpPr>
            <p:cNvPr id="19" name="Straight Arrow Connector 18"/>
            <p:cNvCxnSpPr/>
            <p:nvPr/>
          </p:nvCxnSpPr>
          <p:spPr>
            <a:xfrm flipH="1">
              <a:off x="4222123" y="4781155"/>
              <a:ext cx="88864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110765" y="4781155"/>
              <a:ext cx="0" cy="41855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110765" y="4781155"/>
              <a:ext cx="86343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aphicFrame>
        <p:nvGraphicFramePr>
          <p:cNvPr id="26" name="Table 25"/>
          <p:cNvGraphicFramePr>
            <a:graphicFrameLocks noGrp="1"/>
          </p:cNvGraphicFramePr>
          <p:nvPr/>
        </p:nvGraphicFramePr>
        <p:xfrm>
          <a:off x="2791857" y="4364382"/>
          <a:ext cx="6352143" cy="370840"/>
        </p:xfrm>
        <a:graphic>
          <a:graphicData uri="http://schemas.openxmlformats.org/drawingml/2006/table">
            <a:tbl>
              <a:tblPr firstRow="1" bandRow="1">
                <a:tableStyleId>{F5AB1C69-6EDB-4FF4-983F-18BD219EF322}</a:tableStyleId>
              </a:tblPr>
              <a:tblGrid>
                <a:gridCol w="907449">
                  <a:extLst>
                    <a:ext uri="{9D8B030D-6E8A-4147-A177-3AD203B41FA5}">
                      <a16:colId xmlns:a16="http://schemas.microsoft.com/office/drawing/2014/main" val="20000"/>
                    </a:ext>
                  </a:extLst>
                </a:gridCol>
                <a:gridCol w="907449">
                  <a:extLst>
                    <a:ext uri="{9D8B030D-6E8A-4147-A177-3AD203B41FA5}">
                      <a16:colId xmlns:a16="http://schemas.microsoft.com/office/drawing/2014/main" val="20001"/>
                    </a:ext>
                  </a:extLst>
                </a:gridCol>
                <a:gridCol w="907449">
                  <a:extLst>
                    <a:ext uri="{9D8B030D-6E8A-4147-A177-3AD203B41FA5}">
                      <a16:colId xmlns:a16="http://schemas.microsoft.com/office/drawing/2014/main" val="20002"/>
                    </a:ext>
                  </a:extLst>
                </a:gridCol>
                <a:gridCol w="907449">
                  <a:extLst>
                    <a:ext uri="{9D8B030D-6E8A-4147-A177-3AD203B41FA5}">
                      <a16:colId xmlns:a16="http://schemas.microsoft.com/office/drawing/2014/main" val="20003"/>
                    </a:ext>
                  </a:extLst>
                </a:gridCol>
                <a:gridCol w="907449">
                  <a:extLst>
                    <a:ext uri="{9D8B030D-6E8A-4147-A177-3AD203B41FA5}">
                      <a16:colId xmlns:a16="http://schemas.microsoft.com/office/drawing/2014/main" val="20004"/>
                    </a:ext>
                  </a:extLst>
                </a:gridCol>
                <a:gridCol w="907449">
                  <a:extLst>
                    <a:ext uri="{9D8B030D-6E8A-4147-A177-3AD203B41FA5}">
                      <a16:colId xmlns:a16="http://schemas.microsoft.com/office/drawing/2014/main" val="20005"/>
                    </a:ext>
                  </a:extLst>
                </a:gridCol>
                <a:gridCol w="907449">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642766187"/>
              </p:ext>
            </p:extLst>
          </p:nvPr>
        </p:nvGraphicFramePr>
        <p:xfrm>
          <a:off x="3744893" y="3591170"/>
          <a:ext cx="4536220" cy="365760"/>
        </p:xfrm>
        <a:graphic>
          <a:graphicData uri="http://schemas.openxmlformats.org/drawingml/2006/table">
            <a:tbl>
              <a:tblPr firstRow="1" bandRow="1">
                <a:tableStyleId>{93296810-A885-4BE3-A3E7-6D5BEEA58F35}</a:tableStyleId>
              </a:tblPr>
              <a:tblGrid>
                <a:gridCol w="907244">
                  <a:extLst>
                    <a:ext uri="{9D8B030D-6E8A-4147-A177-3AD203B41FA5}">
                      <a16:colId xmlns:a16="http://schemas.microsoft.com/office/drawing/2014/main" val="20000"/>
                    </a:ext>
                  </a:extLst>
                </a:gridCol>
                <a:gridCol w="907244">
                  <a:extLst>
                    <a:ext uri="{9D8B030D-6E8A-4147-A177-3AD203B41FA5}">
                      <a16:colId xmlns:a16="http://schemas.microsoft.com/office/drawing/2014/main" val="20001"/>
                    </a:ext>
                  </a:extLst>
                </a:gridCol>
                <a:gridCol w="907244">
                  <a:extLst>
                    <a:ext uri="{9D8B030D-6E8A-4147-A177-3AD203B41FA5}">
                      <a16:colId xmlns:a16="http://schemas.microsoft.com/office/drawing/2014/main" val="20002"/>
                    </a:ext>
                  </a:extLst>
                </a:gridCol>
                <a:gridCol w="907244">
                  <a:extLst>
                    <a:ext uri="{9D8B030D-6E8A-4147-A177-3AD203B41FA5}">
                      <a16:colId xmlns:a16="http://schemas.microsoft.com/office/drawing/2014/main" val="20003"/>
                    </a:ext>
                  </a:extLst>
                </a:gridCol>
                <a:gridCol w="907244">
                  <a:extLst>
                    <a:ext uri="{9D8B030D-6E8A-4147-A177-3AD203B41FA5}">
                      <a16:colId xmlns:a16="http://schemas.microsoft.com/office/drawing/2014/main" val="20004"/>
                    </a:ext>
                  </a:extLst>
                </a:gridCol>
              </a:tblGrid>
              <a:tr h="331951">
                <a:tc>
                  <a:txBody>
                    <a:bodyPr/>
                    <a:lstStyle/>
                    <a:p>
                      <a:endParaRPr lang="en-US" dirty="0"/>
                    </a:p>
                  </a:txBody>
                  <a:tcPr/>
                </a:tc>
                <a:tc>
                  <a:txBody>
                    <a:bodyPr/>
                    <a:lstStyle/>
                    <a:p>
                      <a:endParaRPr lang="en-US" dirty="0"/>
                    </a:p>
                  </a:txBody>
                  <a:tcPr>
                    <a:solidFill>
                      <a:schemeClr val="accent6">
                        <a:lumMod val="75000"/>
                      </a:schemeClr>
                    </a:solidFill>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cxnSp>
        <p:nvCxnSpPr>
          <p:cNvPr id="35" name="Straight Arrow Connector 34"/>
          <p:cNvCxnSpPr/>
          <p:nvPr/>
        </p:nvCxnSpPr>
        <p:spPr>
          <a:xfrm flipH="1">
            <a:off x="3282186" y="3935564"/>
            <a:ext cx="1828580" cy="41100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110765" y="3959717"/>
            <a:ext cx="0" cy="420157"/>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5111645" y="4758188"/>
            <a:ext cx="4344781" cy="435301"/>
            <a:chOff x="5111645" y="4758188"/>
            <a:chExt cx="4344781" cy="435301"/>
          </a:xfrm>
        </p:grpSpPr>
        <p:grpSp>
          <p:nvGrpSpPr>
            <p:cNvPr id="23" name="Group 22"/>
            <p:cNvGrpSpPr/>
            <p:nvPr/>
          </p:nvGrpSpPr>
          <p:grpSpPr>
            <a:xfrm>
              <a:off x="5111645" y="4774933"/>
              <a:ext cx="1752072" cy="418556"/>
              <a:chOff x="4222123" y="4781155"/>
              <a:chExt cx="1752072" cy="418556"/>
            </a:xfrm>
          </p:grpSpPr>
          <p:cxnSp>
            <p:nvCxnSpPr>
              <p:cNvPr id="43" name="Straight Arrow Connector 42"/>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6840925" y="4768710"/>
              <a:ext cx="1752072" cy="418556"/>
              <a:chOff x="4222123" y="4781155"/>
              <a:chExt cx="1752072" cy="418556"/>
            </a:xfrm>
          </p:grpSpPr>
          <p:cxnSp>
            <p:nvCxnSpPr>
              <p:cNvPr id="40" name="Straight Arrow Connector 39"/>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6026379" y="4761196"/>
              <a:ext cx="1752072" cy="418556"/>
              <a:chOff x="4222123" y="4781155"/>
              <a:chExt cx="1752072" cy="418556"/>
            </a:xfrm>
          </p:grpSpPr>
          <p:cxnSp>
            <p:nvCxnSpPr>
              <p:cNvPr id="33" name="Straight Arrow Connector 32"/>
              <p:cNvCxnSpPr/>
              <p:nvPr/>
            </p:nvCxnSpPr>
            <p:spPr>
              <a:xfrm flipH="1">
                <a:off x="4222123" y="4781155"/>
                <a:ext cx="88864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110765" y="4781155"/>
                <a:ext cx="0" cy="41855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110765" y="4781155"/>
                <a:ext cx="863430"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7704354" y="4758188"/>
              <a:ext cx="1752072" cy="418556"/>
              <a:chOff x="4222123" y="4781155"/>
              <a:chExt cx="1752072" cy="418556"/>
            </a:xfrm>
          </p:grpSpPr>
          <p:cxnSp>
            <p:nvCxnSpPr>
              <p:cNvPr id="30" name="Straight Arrow Connector 29"/>
              <p:cNvCxnSpPr/>
              <p:nvPr/>
            </p:nvCxnSpPr>
            <p:spPr>
              <a:xfrm flipH="1">
                <a:off x="4222123" y="4781155"/>
                <a:ext cx="888642"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10765" y="4781155"/>
                <a:ext cx="0" cy="418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5110765" y="4781155"/>
                <a:ext cx="863430" cy="403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cxnSp>
        <p:nvCxnSpPr>
          <p:cNvPr id="46" name="Straight Arrow Connector 45"/>
          <p:cNvCxnSpPr/>
          <p:nvPr/>
        </p:nvCxnSpPr>
        <p:spPr>
          <a:xfrm>
            <a:off x="5110765" y="3953378"/>
            <a:ext cx="1752952" cy="403529"/>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83375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Dilated CNNs</a:t>
            </a:r>
          </a:p>
        </p:txBody>
      </p:sp>
      <p:sp>
        <p:nvSpPr>
          <p:cNvPr id="4" name="Slide Number Placeholder 3"/>
          <p:cNvSpPr>
            <a:spLocks noGrp="1"/>
          </p:cNvSpPr>
          <p:nvPr>
            <p:ph type="sldNum" sz="quarter" idx="12"/>
          </p:nvPr>
        </p:nvSpPr>
        <p:spPr/>
        <p:txBody>
          <a:bodyPr/>
          <a:lstStyle/>
          <a:p>
            <a:fld id="{AD29F1E6-0A42-6342-8A19-FA364A33AB30}" type="slidenum">
              <a:rPr lang="en-US" smtClean="0"/>
              <a:t>44</a:t>
            </a:fld>
            <a:endParaRPr lang="en-US"/>
          </a:p>
        </p:txBody>
      </p:sp>
      <p:pic>
        <p:nvPicPr>
          <p:cNvPr id="48" name="Picture 2" descr="https://miro.medium.com/max/790/0*3cTXIemm0k3Sbas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1900" y="1456089"/>
            <a:ext cx="4274820" cy="412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322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Review from last lecture</a:t>
            </a:r>
          </a:p>
          <a:p>
            <a:pPr marL="514350" indent="-514350">
              <a:spcAft>
                <a:spcPts val="1200"/>
              </a:spcAft>
              <a:buFont typeface="+mj-lt"/>
              <a:buAutoNum type="arabicPeriod"/>
            </a:pPr>
            <a:r>
              <a:rPr lang="en-US" dirty="0"/>
              <a:t>Training CNNs </a:t>
            </a:r>
          </a:p>
          <a:p>
            <a:pPr marL="514350" indent="-514350">
              <a:spcAft>
                <a:spcPts val="1200"/>
              </a:spcAft>
              <a:buFont typeface="+mj-lt"/>
              <a:buAutoNum type="arabicPeriod"/>
            </a:pPr>
            <a:r>
              <a:rPr lang="en-US" dirty="0" err="1"/>
              <a:t>BackProp</a:t>
            </a:r>
            <a:r>
              <a:rPr lang="en-US" dirty="0"/>
              <a:t> of </a:t>
            </a:r>
            <a:r>
              <a:rPr lang="en-US" dirty="0" err="1"/>
              <a:t>MaxPooling</a:t>
            </a:r>
            <a:r>
              <a:rPr lang="en-US" dirty="0"/>
              <a:t> layer </a:t>
            </a:r>
          </a:p>
          <a:p>
            <a:pPr marL="514350" indent="-514350">
              <a:spcAft>
                <a:spcPts val="1200"/>
              </a:spcAft>
              <a:buFont typeface="+mj-lt"/>
              <a:buAutoNum type="arabicPeriod"/>
            </a:pPr>
            <a:r>
              <a:rPr lang="en-US" dirty="0"/>
              <a:t>Layers Receptive Field</a:t>
            </a:r>
          </a:p>
          <a:p>
            <a:pPr marL="514350" indent="-514350">
              <a:spcAft>
                <a:spcPts val="1200"/>
              </a:spcAft>
              <a:buFont typeface="+mj-lt"/>
              <a:buAutoNum type="arabicPeriod"/>
            </a:pPr>
            <a:r>
              <a:rPr lang="en-US" b="1" dirty="0"/>
              <a:t>Saliency maps  </a:t>
            </a:r>
          </a:p>
          <a:p>
            <a:pPr marL="514350" indent="-514350">
              <a:spcAft>
                <a:spcPts val="1200"/>
              </a:spcAft>
              <a:buFont typeface="+mj-lt"/>
              <a:buAutoNum type="arabicPeriod"/>
            </a:pPr>
            <a:r>
              <a:rPr lang="en-US" dirty="0"/>
              <a:t>Transfer Learning</a:t>
            </a:r>
          </a:p>
          <a:p>
            <a:pPr marL="514350" indent="-514350">
              <a:spcAft>
                <a:spcPts val="1200"/>
              </a:spcAft>
              <a:buFont typeface="+mj-lt"/>
              <a:buAutoNum type="arabicPeriod"/>
            </a:pPr>
            <a:r>
              <a:rPr lang="en-US" dirty="0"/>
              <a:t>A bit of history</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spTree>
    <p:extLst>
      <p:ext uri="{BB962C8B-B14F-4D97-AF65-F5344CB8AC3E}">
        <p14:creationId xmlns:p14="http://schemas.microsoft.com/office/powerpoint/2010/main" val="6803882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Saliency maps (</a:t>
            </a:r>
            <a:r>
              <a:rPr lang="en-US" dirty="0" err="1"/>
              <a:t>cont</a:t>
            </a:r>
            <a:r>
              <a:rPr lang="en-US" dirty="0"/>
              <a:t>)</a:t>
            </a:r>
          </a:p>
        </p:txBody>
      </p:sp>
      <p:sp>
        <p:nvSpPr>
          <p:cNvPr id="3" name="Content Placeholder 2"/>
          <p:cNvSpPr>
            <a:spLocks noGrp="1"/>
          </p:cNvSpPr>
          <p:nvPr>
            <p:ph idx="1"/>
          </p:nvPr>
        </p:nvSpPr>
        <p:spPr>
          <a:xfrm>
            <a:off x="833414" y="1177758"/>
            <a:ext cx="10771397" cy="2111143"/>
          </a:xfrm>
        </p:spPr>
        <p:txBody>
          <a:bodyPr/>
          <a:lstStyle/>
          <a:p>
            <a:pPr fontAlgn="base"/>
            <a:r>
              <a:rPr lang="en-US" dirty="0"/>
              <a:t>If you are given an image of a </a:t>
            </a:r>
            <a:r>
              <a:rPr lang="en-US" b="1" dirty="0">
                <a:solidFill>
                  <a:schemeClr val="tx1">
                    <a:lumMod val="75000"/>
                    <a:lumOff val="25000"/>
                  </a:schemeClr>
                </a:solidFill>
              </a:rPr>
              <a:t>dog</a:t>
            </a:r>
            <a:r>
              <a:rPr lang="en-US" dirty="0"/>
              <a:t> and asked to classify it. </a:t>
            </a:r>
          </a:p>
          <a:p>
            <a:pPr fontAlgn="base"/>
            <a:r>
              <a:rPr lang="en-US" dirty="0"/>
              <a:t>Most probably you will answer immediately – </a:t>
            </a:r>
            <a:r>
              <a:rPr lang="en-US" b="1" dirty="0">
                <a:solidFill>
                  <a:schemeClr val="tx1">
                    <a:lumMod val="75000"/>
                    <a:lumOff val="25000"/>
                  </a:schemeClr>
                </a:solidFill>
              </a:rPr>
              <a:t>Dog</a:t>
            </a:r>
            <a:r>
              <a:rPr lang="en-US" dirty="0"/>
              <a:t>! But your Deep Learning Network might not be as smart as you. It might classify it as a cat, a lion or Pavlos!</a:t>
            </a:r>
          </a:p>
          <a:p>
            <a:pPr fontAlgn="base"/>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46</a:t>
            </a:fld>
            <a:endParaRPr lang="en-US"/>
          </a:p>
        </p:txBody>
      </p:sp>
      <p:pic>
        <p:nvPicPr>
          <p:cNvPr id="8194" name="Picture 2" descr="mage result for cute d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811" y="283619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2487" y="3482852"/>
            <a:ext cx="5857764" cy="2954655"/>
          </a:xfrm>
          <a:prstGeom prst="rect">
            <a:avLst/>
          </a:prstGeom>
          <a:noFill/>
        </p:spPr>
        <p:txBody>
          <a:bodyPr wrap="square" rtlCol="0">
            <a:spAutoFit/>
          </a:bodyPr>
          <a:lstStyle/>
          <a:p>
            <a:pPr fontAlgn="base"/>
            <a:r>
              <a:rPr lang="en-US" sz="2800" dirty="0">
                <a:solidFill>
                  <a:srgbClr val="464646"/>
                </a:solidFill>
                <a:latin typeface="Karla"/>
                <a:cs typeface="Karla"/>
              </a:rPr>
              <a:t>What are the reasons for that? </a:t>
            </a:r>
          </a:p>
          <a:p>
            <a:pPr marL="457200" indent="-457200" fontAlgn="base">
              <a:buFont typeface="Arial" charset="0"/>
              <a:buChar char="•"/>
            </a:pPr>
            <a:r>
              <a:rPr lang="en-US" sz="2800" dirty="0">
                <a:solidFill>
                  <a:srgbClr val="464646"/>
                </a:solidFill>
                <a:latin typeface="Karla"/>
                <a:cs typeface="Karla"/>
              </a:rPr>
              <a:t> bias in training data </a:t>
            </a:r>
          </a:p>
          <a:p>
            <a:pPr marL="457200" indent="-457200" fontAlgn="base">
              <a:buFont typeface="Arial" charset="0"/>
              <a:buChar char="•"/>
            </a:pPr>
            <a:r>
              <a:rPr lang="en-US" sz="2800" dirty="0">
                <a:solidFill>
                  <a:srgbClr val="464646"/>
                </a:solidFill>
                <a:latin typeface="Karla"/>
                <a:cs typeface="Karla"/>
              </a:rPr>
              <a:t> no regularization </a:t>
            </a:r>
          </a:p>
          <a:p>
            <a:pPr marL="457200" indent="-457200" fontAlgn="base">
              <a:buFont typeface="Arial" charset="0"/>
              <a:buChar char="•"/>
            </a:pPr>
            <a:r>
              <a:rPr lang="en-US" sz="2800" dirty="0">
                <a:solidFill>
                  <a:srgbClr val="464646"/>
                </a:solidFill>
                <a:latin typeface="Karla"/>
                <a:cs typeface="Karla"/>
              </a:rPr>
              <a:t> or your network has seen too many celebrities </a:t>
            </a:r>
            <a:br>
              <a:rPr lang="en-US" sz="2800" dirty="0">
                <a:solidFill>
                  <a:srgbClr val="464646"/>
                </a:solidFill>
                <a:latin typeface="Karla"/>
                <a:cs typeface="Karla"/>
              </a:rPr>
            </a:br>
            <a:endParaRPr lang="en-US" sz="2800" dirty="0">
              <a:solidFill>
                <a:srgbClr val="464646"/>
              </a:solidFill>
              <a:latin typeface="Karla"/>
              <a:cs typeface="Karla"/>
            </a:endParaRPr>
          </a:p>
          <a:p>
            <a:endParaRPr lang="en-US" dirty="0"/>
          </a:p>
        </p:txBody>
      </p:sp>
    </p:spTree>
    <p:extLst>
      <p:ext uri="{BB962C8B-B14F-4D97-AF65-F5344CB8AC3E}">
        <p14:creationId xmlns:p14="http://schemas.microsoft.com/office/powerpoint/2010/main" val="35440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Saliency maps (</a:t>
            </a:r>
            <a:r>
              <a:rPr lang="en-US" dirty="0" err="1"/>
              <a:t>cont</a:t>
            </a:r>
            <a:r>
              <a:rPr lang="en-US" dirty="0"/>
              <a:t>)</a:t>
            </a:r>
          </a:p>
        </p:txBody>
      </p:sp>
      <p:sp>
        <p:nvSpPr>
          <p:cNvPr id="3" name="Content Placeholder 2"/>
          <p:cNvSpPr>
            <a:spLocks noGrp="1"/>
          </p:cNvSpPr>
          <p:nvPr>
            <p:ph idx="1"/>
          </p:nvPr>
        </p:nvSpPr>
        <p:spPr>
          <a:xfrm>
            <a:off x="833414" y="1204652"/>
            <a:ext cx="10771397" cy="2111143"/>
          </a:xfrm>
        </p:spPr>
        <p:txBody>
          <a:bodyPr/>
          <a:lstStyle/>
          <a:p>
            <a:pPr fontAlgn="base"/>
            <a:r>
              <a:rPr lang="en-US" dirty="0"/>
              <a:t>We want to understand what made my network give a certain class as output? </a:t>
            </a:r>
          </a:p>
          <a:p>
            <a:pPr fontAlgn="base"/>
            <a:endParaRPr lang="en-US" dirty="0"/>
          </a:p>
          <a:p>
            <a:pPr fontAlgn="base"/>
            <a:r>
              <a:rPr lang="en-US" b="1" dirty="0"/>
              <a:t>Saliency Maps</a:t>
            </a:r>
            <a:r>
              <a:rPr lang="en-US" dirty="0"/>
              <a:t>, they are a way to measure the spatial support of a particular class in a given image. </a:t>
            </a:r>
          </a:p>
          <a:p>
            <a:pPr fontAlgn="base"/>
            <a:endParaRPr lang="en-US" dirty="0"/>
          </a:p>
          <a:p>
            <a:pPr fontAlgn="base"/>
            <a:r>
              <a:rPr lang="en-US" i="1" dirty="0"/>
              <a:t>“Find me pixels responsible for the class C having score S</a:t>
            </a:r>
            <a:r>
              <a:rPr lang="de-DE" i="1" dirty="0"/>
              <a:t>(C)</a:t>
            </a:r>
            <a:r>
              <a:rPr lang="en-US" i="1" dirty="0"/>
              <a:t> when the image I is passed through my network”.</a:t>
            </a:r>
          </a:p>
        </p:txBody>
      </p:sp>
      <p:sp>
        <p:nvSpPr>
          <p:cNvPr id="4" name="Slide Number Placeholder 3"/>
          <p:cNvSpPr>
            <a:spLocks noGrp="1"/>
          </p:cNvSpPr>
          <p:nvPr>
            <p:ph type="sldNum" sz="quarter" idx="12"/>
          </p:nvPr>
        </p:nvSpPr>
        <p:spPr/>
        <p:txBody>
          <a:bodyPr/>
          <a:lstStyle/>
          <a:p>
            <a:fld id="{AD29F1E6-0A42-6342-8A19-FA364A33AB30}" type="slidenum">
              <a:rPr lang="en-US" smtClean="0"/>
              <a:t>47</a:t>
            </a:fld>
            <a:endParaRPr lang="en-US"/>
          </a:p>
        </p:txBody>
      </p:sp>
    </p:spTree>
    <p:extLst>
      <p:ext uri="{BB962C8B-B14F-4D97-AF65-F5344CB8AC3E}">
        <p14:creationId xmlns:p14="http://schemas.microsoft.com/office/powerpoint/2010/main" val="17654439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Salience maps (</a:t>
            </a:r>
            <a:r>
              <a:rPr lang="en-US" dirty="0" err="1"/>
              <a:t>cont</a:t>
            </a:r>
            <a:r>
              <a:rPr lang="en-US"/>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204652"/>
                <a:ext cx="10771397" cy="2111143"/>
              </a:xfrm>
            </p:spPr>
            <p:txBody>
              <a:bodyPr/>
              <a:lstStyle/>
              <a:p>
                <a:pPr fontAlgn="base"/>
                <a:r>
                  <a:rPr lang="en-US" sz="2400" b="1" dirty="0"/>
                  <a:t>Question</a:t>
                </a:r>
                <a:r>
                  <a:rPr lang="en-US" sz="2400" dirty="0"/>
                  <a:t>: How do we do that?</a:t>
                </a:r>
              </a:p>
              <a:p>
                <a:pPr fontAlgn="base"/>
                <a:endParaRPr lang="en-US" sz="2400" dirty="0"/>
              </a:p>
              <a:p>
                <a:pPr fontAlgn="base"/>
                <a:endParaRPr lang="en-US" sz="2400" dirty="0"/>
              </a:p>
              <a:p>
                <a:pPr fontAlgn="base"/>
                <a:r>
                  <a:rPr lang="en-US" sz="2400" dirty="0"/>
                  <a:t>								</a:t>
                </a:r>
                <a:r>
                  <a:rPr lang="en-US" sz="2400" b="1" dirty="0">
                    <a:solidFill>
                      <a:schemeClr val="accent2"/>
                    </a:solidFill>
                  </a:rPr>
                  <a:t>We differentiate!</a:t>
                </a:r>
              </a:p>
              <a:p>
                <a:pPr fontAlgn="base"/>
                <a:endParaRPr lang="en-US" sz="2400" b="1" i="1" dirty="0">
                  <a:solidFill>
                    <a:schemeClr val="accent2"/>
                  </a:solidFill>
                </a:endParaRPr>
              </a:p>
              <a:p>
                <a:pPr fontAlgn="base"/>
                <a:r>
                  <a:rPr lang="en-US" sz="2400" dirty="0"/>
                  <a:t>For any function </a:t>
                </a:r>
                <a:r>
                  <a:rPr lang="en-US" sz="2400" i="1" dirty="0"/>
                  <a:t>f(x, y, z)</a:t>
                </a:r>
                <a:r>
                  <a:rPr lang="en-US" sz="2400" dirty="0"/>
                  <a:t>, we can find the impact of variables </a:t>
                </a:r>
                <a:r>
                  <a:rPr lang="en-US" sz="2400" i="1" dirty="0"/>
                  <a:t>x, y, z</a:t>
                </a:r>
                <a:r>
                  <a:rPr lang="en-US" sz="2400" dirty="0"/>
                  <a:t> on </a:t>
                </a:r>
                <a:r>
                  <a:rPr lang="en-US" sz="2400" i="1" dirty="0"/>
                  <a:t>f </a:t>
                </a:r>
                <a:r>
                  <a:rPr lang="en-US" sz="2400" dirty="0"/>
                  <a:t>at any specific point </a:t>
                </a:r>
                <a:r>
                  <a:rPr lang="en-US" sz="2400" i="1"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sub>
                    </m:sSub>
                  </m:oMath>
                </a14:m>
                <a:r>
                  <a:rPr lang="en-US" sz="2400" i="1" dirty="0"/>
                  <a: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𝑦</m:t>
                        </m:r>
                      </m:e>
                      <m:sub>
                        <m:r>
                          <a:rPr lang="en-US" sz="2400" i="1">
                            <a:latin typeface="Cambria Math" charset="0"/>
                          </a:rPr>
                          <m:t>𝑖</m:t>
                        </m:r>
                      </m:sub>
                    </m:sSub>
                  </m:oMath>
                </a14:m>
                <a:r>
                  <a:rPr lang="en-US" sz="2400" i="1" dirty="0"/>
                  <a: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𝑧</m:t>
                        </m:r>
                      </m:e>
                      <m:sub>
                        <m:r>
                          <a:rPr lang="en-US" sz="2400" i="1">
                            <a:latin typeface="Cambria Math" charset="0"/>
                          </a:rPr>
                          <m:t>𝑖</m:t>
                        </m:r>
                      </m:sub>
                    </m:sSub>
                  </m:oMath>
                </a14:m>
                <a:r>
                  <a:rPr lang="en-US" sz="2400" i="1" dirty="0"/>
                  <a:t>)</a:t>
                </a:r>
                <a:r>
                  <a:rPr lang="en-US" sz="2400" dirty="0"/>
                  <a:t> by finding its partial derivatives </a:t>
                </a:r>
                <a:r>
                  <a:rPr lang="en-US" sz="2400" dirty="0" err="1"/>
                  <a:t>w.r.t</a:t>
                </a:r>
                <a:r>
                  <a:rPr lang="en-US" sz="2400" dirty="0"/>
                  <a:t> these variables at that point.</a:t>
                </a:r>
              </a:p>
              <a:p>
                <a:pPr fontAlgn="base"/>
                <a:r>
                  <a:rPr lang="en-US" sz="2400" b="1" dirty="0"/>
                  <a:t>Similarly</a:t>
                </a:r>
                <a:r>
                  <a:rPr lang="en-US" sz="2400" dirty="0"/>
                  <a:t>, to find the responsible pixels, we take the score function </a:t>
                </a:r>
                <a:r>
                  <a:rPr lang="en-US" sz="2400" i="1" dirty="0">
                    <a:latin typeface="Cambria Math" charset="0"/>
                    <a:ea typeface="Cambria Math" charset="0"/>
                    <a:cs typeface="Cambria Math" charset="0"/>
                  </a:rPr>
                  <a:t>S</a:t>
                </a:r>
                <a:r>
                  <a:rPr lang="en-US" sz="2400" dirty="0"/>
                  <a:t>, for class </a:t>
                </a:r>
                <a:r>
                  <a:rPr lang="en-US" sz="2400" i="1" dirty="0">
                    <a:latin typeface="Cambria Math" charset="0"/>
                    <a:ea typeface="Cambria Math" charset="0"/>
                    <a:cs typeface="Cambria Math" charset="0"/>
                  </a:rPr>
                  <a:t>C</a:t>
                </a:r>
                <a:r>
                  <a:rPr lang="en-US" sz="2400" dirty="0"/>
                  <a:t> and take the </a:t>
                </a:r>
                <a:r>
                  <a:rPr lang="en-US" sz="2400" b="1" dirty="0"/>
                  <a:t>partial derivatives </a:t>
                </a:r>
                <a:r>
                  <a:rPr lang="en-US" sz="2400" dirty="0" err="1"/>
                  <a:t>w.r.t</a:t>
                </a:r>
                <a:r>
                  <a:rPr lang="en-US" sz="2400" dirty="0"/>
                  <a:t> </a:t>
                </a:r>
                <a:r>
                  <a:rPr lang="en-US" sz="2400" b="1" dirty="0"/>
                  <a:t>every pixel. </a:t>
                </a:r>
                <a:endParaRPr lang="en-US" sz="2400" b="1" i="1" dirty="0">
                  <a:solidFill>
                    <a:schemeClr val="accent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204652"/>
                <a:ext cx="10771397" cy="2111143"/>
              </a:xfrm>
              <a:blipFill rotWithShape="0">
                <a:blip r:embed="rId3"/>
                <a:stretch>
                  <a:fillRect l="-905" t="-2312" r="-1302" b="-1052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D29F1E6-0A42-6342-8A19-FA364A33AB30}" type="slidenum">
              <a:rPr lang="en-US" smtClean="0"/>
              <a:t>48</a:t>
            </a:fld>
            <a:endParaRPr lang="en-US"/>
          </a:p>
        </p:txBody>
      </p:sp>
    </p:spTree>
    <p:extLst>
      <p:ext uri="{BB962C8B-B14F-4D97-AF65-F5344CB8AC3E}">
        <p14:creationId xmlns:p14="http://schemas.microsoft.com/office/powerpoint/2010/main" val="199685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Salience maps (</a:t>
            </a:r>
            <a:r>
              <a:rPr lang="en-US" dirty="0" err="1"/>
              <a:t>cont</a:t>
            </a:r>
            <a:r>
              <a:rPr lang="en-US"/>
              <a:t>)</a:t>
            </a:r>
            <a:endParaRPr lang="en-US" dirty="0"/>
          </a:p>
        </p:txBody>
      </p:sp>
      <p:sp>
        <p:nvSpPr>
          <p:cNvPr id="3" name="Content Placeholder 2"/>
          <p:cNvSpPr>
            <a:spLocks noGrp="1"/>
          </p:cNvSpPr>
          <p:nvPr>
            <p:ph idx="1"/>
          </p:nvPr>
        </p:nvSpPr>
        <p:spPr>
          <a:xfrm>
            <a:off x="833414" y="1204652"/>
            <a:ext cx="10771397" cy="2111143"/>
          </a:xfrm>
        </p:spPr>
        <p:txBody>
          <a:bodyPr/>
          <a:lstStyle/>
          <a:p>
            <a:pPr fontAlgn="base"/>
            <a:r>
              <a:rPr lang="en-US" sz="2400" b="1" dirty="0">
                <a:solidFill>
                  <a:schemeClr val="tx1">
                    <a:lumMod val="75000"/>
                    <a:lumOff val="25000"/>
                  </a:schemeClr>
                </a:solidFill>
              </a:rPr>
              <a:t>Question: </a:t>
            </a:r>
            <a:r>
              <a:rPr lang="en-US" sz="2400" dirty="0">
                <a:solidFill>
                  <a:schemeClr val="tx1">
                    <a:lumMod val="75000"/>
                    <a:lumOff val="25000"/>
                  </a:schemeClr>
                </a:solidFill>
              </a:rPr>
              <a:t>Easy </a:t>
            </a:r>
            <a:r>
              <a:rPr lang="en-US" sz="2400" dirty="0" err="1">
                <a:solidFill>
                  <a:schemeClr val="tx1">
                    <a:lumMod val="75000"/>
                    <a:lumOff val="25000"/>
                  </a:schemeClr>
                </a:solidFill>
              </a:rPr>
              <a:t>Peasy</a:t>
            </a:r>
            <a:r>
              <a:rPr lang="en-US" sz="2400" dirty="0">
                <a:solidFill>
                  <a:schemeClr val="tx1">
                    <a:lumMod val="75000"/>
                    <a:lumOff val="25000"/>
                  </a:schemeClr>
                </a:solidFill>
              </a:rPr>
              <a:t>?</a:t>
            </a:r>
          </a:p>
          <a:p>
            <a:pPr fontAlgn="base"/>
            <a:endParaRPr lang="en-US" sz="2400" dirty="0">
              <a:solidFill>
                <a:schemeClr val="tx1">
                  <a:lumMod val="75000"/>
                  <a:lumOff val="25000"/>
                </a:schemeClr>
              </a:solidFill>
            </a:endParaRPr>
          </a:p>
          <a:p>
            <a:pPr fontAlgn="base"/>
            <a:r>
              <a:rPr lang="en-US" sz="2400" dirty="0"/>
              <a:t>Sort of! Auto-grad can do this! </a:t>
            </a:r>
          </a:p>
          <a:p>
            <a:pPr fontAlgn="base"/>
            <a:endParaRPr lang="en-US" sz="2400" dirty="0">
              <a:solidFill>
                <a:schemeClr val="tx1">
                  <a:lumMod val="75000"/>
                  <a:lumOff val="25000"/>
                </a:schemeClr>
              </a:solidFill>
            </a:endParaRPr>
          </a:p>
          <a:p>
            <a:pPr marL="457200" indent="-457200" fontAlgn="base">
              <a:buFont typeface="+mj-lt"/>
              <a:buAutoNum type="arabicPeriod"/>
            </a:pPr>
            <a:r>
              <a:rPr lang="en-US" sz="2400" dirty="0"/>
              <a:t>Forward pass of the image through the network.</a:t>
            </a:r>
          </a:p>
          <a:p>
            <a:pPr marL="457200" indent="-457200" fontAlgn="base">
              <a:buFont typeface="+mj-lt"/>
              <a:buAutoNum type="arabicPeriod"/>
            </a:pPr>
            <a:r>
              <a:rPr lang="en-US" sz="2400" dirty="0"/>
              <a:t>Calculate the scores for every class.</a:t>
            </a:r>
          </a:p>
          <a:p>
            <a:pPr marL="457200" indent="-457200" fontAlgn="base">
              <a:buFont typeface="+mj-lt"/>
              <a:buAutoNum type="arabicPeriod"/>
            </a:pPr>
            <a:r>
              <a:rPr lang="en-US" sz="2400" dirty="0"/>
              <a:t>Enforce derivative of score </a:t>
            </a:r>
            <a:r>
              <a:rPr lang="en-US" sz="2400" i="1" dirty="0">
                <a:latin typeface="Cambria Math" charset="0"/>
                <a:ea typeface="Cambria Math" charset="0"/>
                <a:cs typeface="Cambria Math" charset="0"/>
              </a:rPr>
              <a:t>S</a:t>
            </a:r>
            <a:r>
              <a:rPr lang="en-US" sz="2400" dirty="0"/>
              <a:t> at last layer for all classes except class </a:t>
            </a:r>
            <a:r>
              <a:rPr lang="en-US" sz="2400" i="1" dirty="0"/>
              <a:t>C</a:t>
            </a:r>
            <a:r>
              <a:rPr lang="en-US" sz="2400" dirty="0"/>
              <a:t> to be 0. For </a:t>
            </a:r>
            <a:r>
              <a:rPr lang="en-US" sz="2400" i="1" dirty="0"/>
              <a:t>C</a:t>
            </a:r>
            <a:r>
              <a:rPr lang="en-US" sz="2400" dirty="0"/>
              <a:t>, set it to 1</a:t>
            </a:r>
          </a:p>
          <a:p>
            <a:pPr marL="457200" indent="-457200" fontAlgn="base">
              <a:buFont typeface="+mj-lt"/>
              <a:buAutoNum type="arabicPeriod"/>
            </a:pPr>
            <a:r>
              <a:rPr lang="en-US" sz="2400" dirty="0" err="1"/>
              <a:t>Backpropagate</a:t>
            </a:r>
            <a:r>
              <a:rPr lang="en-US" sz="2400" dirty="0"/>
              <a:t> this derivative till the start</a:t>
            </a:r>
          </a:p>
          <a:p>
            <a:pPr marL="457200" indent="-457200" fontAlgn="base">
              <a:buFont typeface="+mj-lt"/>
              <a:buAutoNum type="arabicPeriod"/>
            </a:pPr>
            <a:r>
              <a:rPr lang="en-US" sz="2400" dirty="0"/>
              <a:t>Render them and you have your Saliency Map!</a:t>
            </a:r>
          </a:p>
          <a:p>
            <a:r>
              <a:rPr lang="en-US" sz="2400" dirty="0"/>
              <a:t/>
            </a:r>
            <a:br>
              <a:rPr lang="en-US" sz="2400" dirty="0"/>
            </a:br>
            <a:r>
              <a:rPr lang="en-US" sz="2000" dirty="0"/>
              <a:t>Note: On step #2. Instead of doing </a:t>
            </a:r>
            <a:r>
              <a:rPr lang="en-US" sz="2000" dirty="0" err="1"/>
              <a:t>softmax</a:t>
            </a:r>
            <a:r>
              <a:rPr lang="en-US" sz="2000" dirty="0"/>
              <a:t>, we turn it to linear and use the logits. </a:t>
            </a: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49</a:t>
            </a:fld>
            <a:endParaRPr lang="en-US"/>
          </a:p>
        </p:txBody>
      </p:sp>
    </p:spTree>
    <p:extLst>
      <p:ext uri="{BB962C8B-B14F-4D97-AF65-F5344CB8AC3E}">
        <p14:creationId xmlns:p14="http://schemas.microsoft.com/office/powerpoint/2010/main" val="205410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5</a:t>
            </a:fld>
            <a:endParaRPr lang="en-US"/>
          </a:p>
        </p:txBody>
      </p:sp>
      <p:pic>
        <p:nvPicPr>
          <p:cNvPr id="1026" name="Picture 2" descr="ind out how many stomachs a cow has in this blog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754" y="724619"/>
            <a:ext cx="8091578" cy="472851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4045527" y="1209963"/>
            <a:ext cx="1052946" cy="230909"/>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Lab</a:t>
            </a:r>
          </a:p>
        </p:txBody>
      </p:sp>
      <p:sp>
        <p:nvSpPr>
          <p:cNvPr id="6" name="Rounded Rectangle 5"/>
          <p:cNvSpPr/>
          <p:nvPr/>
        </p:nvSpPr>
        <p:spPr>
          <a:xfrm>
            <a:off x="4881417" y="4253344"/>
            <a:ext cx="1149927" cy="2632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Quiz</a:t>
            </a:r>
          </a:p>
        </p:txBody>
      </p:sp>
      <p:sp>
        <p:nvSpPr>
          <p:cNvPr id="7" name="Rounded Rectangle 6"/>
          <p:cNvSpPr/>
          <p:nvPr/>
        </p:nvSpPr>
        <p:spPr>
          <a:xfrm>
            <a:off x="7047468" y="3990107"/>
            <a:ext cx="1477819" cy="2632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85000"/>
                    <a:lumOff val="15000"/>
                  </a:schemeClr>
                </a:solidFill>
              </a:rPr>
              <a:t>Lecture</a:t>
            </a:r>
            <a:endParaRPr lang="en-US" dirty="0">
              <a:solidFill>
                <a:schemeClr val="tx1">
                  <a:lumMod val="85000"/>
                  <a:lumOff val="15000"/>
                </a:schemeClr>
              </a:solidFill>
            </a:endParaRPr>
          </a:p>
        </p:txBody>
      </p:sp>
      <p:sp>
        <p:nvSpPr>
          <p:cNvPr id="8" name="Rounded Rectangle 7"/>
          <p:cNvSpPr/>
          <p:nvPr/>
        </p:nvSpPr>
        <p:spPr>
          <a:xfrm>
            <a:off x="3094181" y="4434746"/>
            <a:ext cx="1477819" cy="2632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Homework</a:t>
            </a:r>
          </a:p>
        </p:txBody>
      </p:sp>
    </p:spTree>
    <p:extLst>
      <p:ext uri="{BB962C8B-B14F-4D97-AF65-F5344CB8AC3E}">
        <p14:creationId xmlns:p14="http://schemas.microsoft.com/office/powerpoint/2010/main" val="8526758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Salience maps (</a:t>
            </a:r>
            <a:r>
              <a:rPr lang="en-US" dirty="0" err="1"/>
              <a:t>cont</a:t>
            </a:r>
            <a:r>
              <a:rPr lang="en-US"/>
              <a:t>)</a:t>
            </a: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50</a:t>
            </a:fld>
            <a:endParaRPr lang="en-US"/>
          </a:p>
        </p:txBody>
      </p:sp>
      <p:pic>
        <p:nvPicPr>
          <p:cNvPr id="29698" name="Picture 2" descr="https://media.licdn.com/dms/image/C5612AQFvbW6HBGFbow/article-inline_image-shrink_1500_2232/0?e=1556755200&amp;v=beta&amp;t=4puox6_bz3Sp5OFVh5MVoNRH0xSOVIh9T7TVneTf9I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669" y="1143001"/>
            <a:ext cx="10512661" cy="465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7173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Salience maps (</a:t>
            </a:r>
            <a:r>
              <a:rPr lang="en-US" dirty="0" err="1"/>
              <a:t>cont</a:t>
            </a:r>
            <a:r>
              <a:rPr lang="en-US"/>
              <a:t>)</a:t>
            </a: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51</a:t>
            </a:fld>
            <a:endParaRPr lang="en-US"/>
          </a:p>
        </p:txBody>
      </p:sp>
      <p:sp>
        <p:nvSpPr>
          <p:cNvPr id="3" name="Rectangle 2"/>
          <p:cNvSpPr/>
          <p:nvPr/>
        </p:nvSpPr>
        <p:spPr>
          <a:xfrm>
            <a:off x="1125070" y="5743235"/>
            <a:ext cx="10372165" cy="1200329"/>
          </a:xfrm>
          <a:prstGeom prst="rect">
            <a:avLst/>
          </a:prstGeom>
        </p:spPr>
        <p:txBody>
          <a:bodyPr wrap="square">
            <a:spAutoFit/>
          </a:bodyPr>
          <a:lstStyle/>
          <a:p>
            <a:pPr fontAlgn="base"/>
            <a:r>
              <a:rPr lang="en-US" dirty="0">
                <a:latin typeface="Source Serif Pro" charset="0"/>
              </a:rPr>
              <a:t>[1]: </a:t>
            </a:r>
            <a:r>
              <a:rPr lang="en-US" dirty="0">
                <a:latin typeface="Source Serif Pro" charset="0"/>
                <a:hlinkClick r:id="rId3"/>
              </a:rPr>
              <a:t>Deep Inside Convolutional Networks: Visualising Image Classification Models and Saliency Maps</a:t>
            </a:r>
            <a:endParaRPr lang="en-US" dirty="0">
              <a:latin typeface="Source Serif Pro" charset="0"/>
            </a:endParaRPr>
          </a:p>
          <a:p>
            <a:pPr fontAlgn="base"/>
            <a:r>
              <a:rPr lang="en-US" dirty="0">
                <a:latin typeface="Source Serif Pro" charset="0"/>
              </a:rPr>
              <a:t>[2]: </a:t>
            </a:r>
            <a:r>
              <a:rPr lang="en-US" dirty="0">
                <a:latin typeface="Source Serif Pro" charset="0"/>
                <a:hlinkClick r:id="rId4"/>
              </a:rPr>
              <a:t>Attention-based Extraction of Structured Information from Street View Imagery</a:t>
            </a:r>
            <a:endParaRPr lang="en-US" dirty="0">
              <a:latin typeface="Source Serif Pro" charset="0"/>
            </a:endParaRPr>
          </a:p>
          <a:p>
            <a:r>
              <a:rPr lang="en-US" dirty="0"/>
              <a:t/>
            </a:r>
            <a:br>
              <a:rPr lang="en-US" dirty="0"/>
            </a:br>
            <a:endParaRPr lang="en-US" dirty="0"/>
          </a:p>
        </p:txBody>
      </p:sp>
      <p:sp>
        <p:nvSpPr>
          <p:cNvPr id="5" name="Rectangle 4"/>
          <p:cNvSpPr/>
          <p:nvPr/>
        </p:nvSpPr>
        <p:spPr>
          <a:xfrm>
            <a:off x="1125070" y="1234025"/>
            <a:ext cx="10717637" cy="1200329"/>
          </a:xfrm>
          <a:prstGeom prst="rect">
            <a:avLst/>
          </a:prstGeom>
        </p:spPr>
        <p:txBody>
          <a:bodyPr wrap="square">
            <a:spAutoFit/>
          </a:bodyPr>
          <a:lstStyle/>
          <a:p>
            <a:pPr fontAlgn="base"/>
            <a:r>
              <a:rPr lang="en-US" sz="2400" b="1" dirty="0">
                <a:solidFill>
                  <a:schemeClr val="tx1">
                    <a:lumMod val="75000"/>
                    <a:lumOff val="25000"/>
                  </a:schemeClr>
                </a:solidFill>
                <a:latin typeface="Karla" charset="0"/>
                <a:ea typeface="Karla" charset="0"/>
                <a:cs typeface="Karla" charset="0"/>
              </a:rPr>
              <a:t>Question: </a:t>
            </a:r>
            <a:r>
              <a:rPr lang="en-US" sz="2400" dirty="0">
                <a:solidFill>
                  <a:schemeClr val="tx1">
                    <a:lumMod val="75000"/>
                    <a:lumOff val="25000"/>
                  </a:schemeClr>
                </a:solidFill>
                <a:latin typeface="Karla" charset="0"/>
                <a:ea typeface="Karla" charset="0"/>
                <a:cs typeface="Karla" charset="0"/>
              </a:rPr>
              <a:t>What do we do with color images? </a:t>
            </a:r>
          </a:p>
          <a:p>
            <a:pPr fontAlgn="base"/>
            <a:r>
              <a:rPr lang="en-US" sz="2400" dirty="0">
                <a:solidFill>
                  <a:schemeClr val="tx1">
                    <a:lumMod val="75000"/>
                    <a:lumOff val="25000"/>
                  </a:schemeClr>
                </a:solidFill>
                <a:latin typeface="Karla" charset="0"/>
                <a:ea typeface="Karla" charset="0"/>
                <a:cs typeface="Karla" charset="0"/>
              </a:rPr>
              <a:t>Take the saliency map for each channel and either take the max or average or use all 3 channels. </a:t>
            </a:r>
          </a:p>
        </p:txBody>
      </p:sp>
      <p:pic>
        <p:nvPicPr>
          <p:cNvPr id="30722" name="Picture 2" descr="igure 2. From left to right: original images, raw saliency maps, smo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7576" y="2300788"/>
            <a:ext cx="3442447" cy="344244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https://upload.wikimedia.org/wikipedia/commons/thumb/1/1a/Saliencymap_example.jpg/476px-Saliencymap_exampl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576" y="2834188"/>
            <a:ext cx="453390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68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1500"/>
                                  </p:stCondLst>
                                  <p:childTnLst>
                                    <p:set>
                                      <p:cBhvr>
                                        <p:cTn id="8" dur="1" fill="hold">
                                          <p:stCondLst>
                                            <p:cond delay="0"/>
                                          </p:stCondLst>
                                        </p:cTn>
                                        <p:tgtEl>
                                          <p:spTgt spid="30722"/>
                                        </p:tgtEl>
                                        <p:attrNameLst>
                                          <p:attrName>style.visibility</p:attrName>
                                        </p:attrNameLst>
                                      </p:cBhvr>
                                      <p:to>
                                        <p:strVal val="visible"/>
                                      </p:to>
                                    </p:set>
                                  </p:childTnLst>
                                </p:cTn>
                              </p:par>
                              <p:par>
                                <p:cTn id="9" presetID="1" presetClass="entr" presetSubtype="0" fill="hold" grpId="0" nodeType="withEffect">
                                  <p:stCondLst>
                                    <p:cond delay="15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52</a:t>
            </a:fld>
            <a:endParaRPr lang="en-US"/>
          </a:p>
        </p:txBody>
      </p:sp>
      <p:pic>
        <p:nvPicPr>
          <p:cNvPr id="3" name="Picture 2"/>
          <p:cNvPicPr>
            <a:picLocks noChangeAspect="1"/>
          </p:cNvPicPr>
          <p:nvPr/>
        </p:nvPicPr>
        <p:blipFill>
          <a:blip r:embed="rId2"/>
          <a:stretch>
            <a:fillRect/>
          </a:stretch>
        </p:blipFill>
        <p:spPr>
          <a:xfrm>
            <a:off x="1003300" y="415925"/>
            <a:ext cx="10185400" cy="6350000"/>
          </a:xfrm>
          <a:prstGeom prst="rect">
            <a:avLst/>
          </a:prstGeom>
        </p:spPr>
      </p:pic>
    </p:spTree>
    <p:extLst>
      <p:ext uri="{BB962C8B-B14F-4D97-AF65-F5344CB8AC3E}">
        <p14:creationId xmlns:p14="http://schemas.microsoft.com/office/powerpoint/2010/main" val="121205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Review from last lecture</a:t>
            </a:r>
          </a:p>
          <a:p>
            <a:pPr marL="514350" indent="-514350">
              <a:spcAft>
                <a:spcPts val="1200"/>
              </a:spcAft>
              <a:buFont typeface="+mj-lt"/>
              <a:buAutoNum type="arabicPeriod"/>
            </a:pPr>
            <a:r>
              <a:rPr lang="en-US" dirty="0"/>
              <a:t>Training CNNs </a:t>
            </a:r>
          </a:p>
          <a:p>
            <a:pPr marL="514350" indent="-514350">
              <a:spcAft>
                <a:spcPts val="1200"/>
              </a:spcAft>
              <a:buFont typeface="+mj-lt"/>
              <a:buAutoNum type="arabicPeriod"/>
            </a:pPr>
            <a:r>
              <a:rPr lang="en-US" dirty="0" err="1"/>
              <a:t>BackProp</a:t>
            </a:r>
            <a:r>
              <a:rPr lang="en-US" dirty="0"/>
              <a:t> of </a:t>
            </a:r>
            <a:r>
              <a:rPr lang="en-US" dirty="0" err="1"/>
              <a:t>MaxPooling</a:t>
            </a:r>
            <a:r>
              <a:rPr lang="en-US" dirty="0"/>
              <a:t> layer </a:t>
            </a:r>
          </a:p>
          <a:p>
            <a:pPr marL="514350" indent="-514350">
              <a:spcAft>
                <a:spcPts val="1200"/>
              </a:spcAft>
              <a:buFont typeface="+mj-lt"/>
              <a:buAutoNum type="arabicPeriod"/>
            </a:pPr>
            <a:r>
              <a:rPr lang="en-US" dirty="0"/>
              <a:t>Layers Receptive Field, dilated CNNs</a:t>
            </a:r>
          </a:p>
          <a:p>
            <a:pPr marL="514350" indent="-514350">
              <a:spcAft>
                <a:spcPts val="1200"/>
              </a:spcAft>
              <a:buFont typeface="+mj-lt"/>
              <a:buAutoNum type="arabicPeriod"/>
            </a:pPr>
            <a:r>
              <a:rPr lang="en-US" dirty="0"/>
              <a:t>Saliency maps  </a:t>
            </a:r>
          </a:p>
          <a:p>
            <a:pPr marL="514350" indent="-514350">
              <a:spcAft>
                <a:spcPts val="1200"/>
              </a:spcAft>
              <a:buFont typeface="+mj-lt"/>
              <a:buAutoNum type="arabicPeriod"/>
            </a:pPr>
            <a:r>
              <a:rPr lang="en-US" b="1" dirty="0"/>
              <a:t>Transfer Learning</a:t>
            </a:r>
          </a:p>
          <a:p>
            <a:pPr marL="514350" indent="-514350">
              <a:spcAft>
                <a:spcPts val="1200"/>
              </a:spcAft>
              <a:buFont typeface="+mj-lt"/>
              <a:buAutoNum type="arabicPeriod"/>
            </a:pPr>
            <a:r>
              <a:rPr lang="en-US" dirty="0"/>
              <a:t>A bit of history</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spTree>
    <p:extLst>
      <p:ext uri="{BB962C8B-B14F-4D97-AF65-F5344CB8AC3E}">
        <p14:creationId xmlns:p14="http://schemas.microsoft.com/office/powerpoint/2010/main" val="9907888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 Rarest Animals </a:t>
            </a:r>
          </a:p>
        </p:txBody>
      </p:sp>
      <p:sp>
        <p:nvSpPr>
          <p:cNvPr id="4" name="Slide Number Placeholder 3"/>
          <p:cNvSpPr>
            <a:spLocks noGrp="1"/>
          </p:cNvSpPr>
          <p:nvPr>
            <p:ph type="sldNum" sz="quarter" idx="12"/>
          </p:nvPr>
        </p:nvSpPr>
        <p:spPr/>
        <p:txBody>
          <a:bodyPr/>
          <a:lstStyle/>
          <a:p>
            <a:fld id="{A13833A1-46C9-FB45-812F-A8AC7B5136EB}" type="slidenum">
              <a:rPr lang="en-US" smtClean="0"/>
              <a:t>54</a:t>
            </a:fld>
            <a:endParaRPr lang="en-US"/>
          </a:p>
        </p:txBody>
      </p:sp>
      <p:grpSp>
        <p:nvGrpSpPr>
          <p:cNvPr id="6" name="Group 5"/>
          <p:cNvGrpSpPr/>
          <p:nvPr/>
        </p:nvGrpSpPr>
        <p:grpSpPr>
          <a:xfrm>
            <a:off x="1286360" y="1324342"/>
            <a:ext cx="2279567" cy="4479010"/>
            <a:chOff x="1286360" y="1015061"/>
            <a:chExt cx="2279567" cy="4479010"/>
          </a:xfrm>
        </p:grpSpPr>
        <p:sp>
          <p:nvSpPr>
            <p:cNvPr id="5" name="Rectangle 4"/>
            <p:cNvSpPr/>
            <p:nvPr/>
          </p:nvSpPr>
          <p:spPr>
            <a:xfrm>
              <a:off x="1286360" y="1015061"/>
              <a:ext cx="2279567" cy="4479010"/>
            </a:xfrm>
            <a:prstGeom prst="rect">
              <a:avLst/>
            </a:prstGeom>
            <a:solidFill>
              <a:srgbClr val="F9F9F9"/>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12" descr="ute animals: mexican axol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177" y="1157119"/>
              <a:ext cx="1787992" cy="13176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e animals: tree kangaro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179" y="2616798"/>
              <a:ext cx="1786789" cy="13167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utest animals in the world: Pudu de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5177" y="4066043"/>
              <a:ext cx="1783080" cy="1180727"/>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Box 31"/>
          <p:cNvSpPr txBox="1"/>
          <p:nvPr/>
        </p:nvSpPr>
        <p:spPr>
          <a:xfrm>
            <a:off x="3996941" y="5803352"/>
            <a:ext cx="5807969"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Number of parameters: 134,268,737</a:t>
            </a:r>
          </a:p>
          <a:p>
            <a:r>
              <a:rPr lang="en-US" sz="2400" dirty="0">
                <a:solidFill>
                  <a:schemeClr val="tx1">
                    <a:lumMod val="75000"/>
                    <a:lumOff val="25000"/>
                  </a:schemeClr>
                </a:solidFill>
                <a:latin typeface="Karla" charset="0"/>
                <a:ea typeface="Karla" charset="0"/>
                <a:cs typeface="Karla" charset="0"/>
              </a:rPr>
              <a:t>Data Set: Few hundred images </a:t>
            </a:r>
          </a:p>
        </p:txBody>
      </p:sp>
      <p:grpSp>
        <p:nvGrpSpPr>
          <p:cNvPr id="7" name="Group 6"/>
          <p:cNvGrpSpPr/>
          <p:nvPr/>
        </p:nvGrpSpPr>
        <p:grpSpPr>
          <a:xfrm>
            <a:off x="3684744" y="1324342"/>
            <a:ext cx="7489535" cy="4479010"/>
            <a:chOff x="3684744" y="1015061"/>
            <a:chExt cx="7489535" cy="4479010"/>
          </a:xfrm>
        </p:grpSpPr>
        <p:pic>
          <p:nvPicPr>
            <p:cNvPr id="4106" name="Picture 10" descr="ig. A1. The standard VGG-16 network architecture as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4744" y="1015061"/>
              <a:ext cx="7489535" cy="44790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644908" y="1023876"/>
              <a:ext cx="1201483" cy="523220"/>
            </a:xfrm>
            <a:prstGeom prst="rect">
              <a:avLst/>
            </a:prstGeom>
            <a:noFill/>
          </p:spPr>
          <p:txBody>
            <a:bodyPr wrap="none" rtlCol="0">
              <a:spAutoFit/>
            </a:bodyPr>
            <a:lstStyle/>
            <a:p>
              <a:r>
                <a:rPr lang="en-US" sz="2800" dirty="0">
                  <a:solidFill>
                    <a:schemeClr val="tx1">
                      <a:lumMod val="75000"/>
                      <a:lumOff val="25000"/>
                    </a:schemeClr>
                  </a:solidFill>
                </a:rPr>
                <a:t>VGG16</a:t>
              </a:r>
            </a:p>
          </p:txBody>
        </p:sp>
      </p:grpSp>
      <p:sp>
        <p:nvSpPr>
          <p:cNvPr id="27" name="TextBox 26"/>
          <p:cNvSpPr txBox="1"/>
          <p:nvPr/>
        </p:nvSpPr>
        <p:spPr>
          <a:xfrm>
            <a:off x="3298450" y="2966585"/>
            <a:ext cx="7204952" cy="1107996"/>
          </a:xfrm>
          <a:prstGeom prst="rect">
            <a:avLst/>
          </a:prstGeom>
          <a:solidFill>
            <a:schemeClr val="bg1"/>
          </a:solidFill>
          <a:ln>
            <a:solidFill>
              <a:srgbClr val="C00000"/>
            </a:solidFill>
          </a:ln>
        </p:spPr>
        <p:txBody>
          <a:bodyPr wrap="square" rtlCol="0">
            <a:spAutoFit/>
          </a:bodyPr>
          <a:lstStyle/>
          <a:p>
            <a:pPr algn="ctr"/>
            <a:r>
              <a:rPr lang="en-US" sz="6600" dirty="0">
                <a:solidFill>
                  <a:srgbClr val="C00000"/>
                </a:solidFill>
              </a:rPr>
              <a:t>NOT ENOUGH DATA</a:t>
            </a:r>
          </a:p>
        </p:txBody>
      </p:sp>
    </p:spTree>
    <p:extLst>
      <p:ext uri="{BB962C8B-B14F-4D97-AF65-F5344CB8AC3E}">
        <p14:creationId xmlns:p14="http://schemas.microsoft.com/office/powerpoint/2010/main" val="44517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 Cats, Dogs, Chinchillas </a:t>
            </a:r>
            <a:r>
              <a:rPr lang="en-US" dirty="0" err="1"/>
              <a:t>etc</a:t>
            </a:r>
            <a:endParaRPr lang="en-US" dirty="0"/>
          </a:p>
        </p:txBody>
      </p:sp>
      <p:sp>
        <p:nvSpPr>
          <p:cNvPr id="4" name="Slide Number Placeholder 3"/>
          <p:cNvSpPr>
            <a:spLocks noGrp="1"/>
          </p:cNvSpPr>
          <p:nvPr>
            <p:ph type="sldNum" sz="quarter" idx="12"/>
          </p:nvPr>
        </p:nvSpPr>
        <p:spPr/>
        <p:txBody>
          <a:bodyPr/>
          <a:lstStyle/>
          <a:p>
            <a:fld id="{A13833A1-46C9-FB45-812F-A8AC7B5136EB}" type="slidenum">
              <a:rPr lang="en-US" smtClean="0"/>
              <a:t>55</a:t>
            </a:fld>
            <a:endParaRPr lang="en-US"/>
          </a:p>
        </p:txBody>
      </p:sp>
      <p:grpSp>
        <p:nvGrpSpPr>
          <p:cNvPr id="24" name="Group 23"/>
          <p:cNvGrpSpPr/>
          <p:nvPr/>
        </p:nvGrpSpPr>
        <p:grpSpPr>
          <a:xfrm>
            <a:off x="1028053" y="1145618"/>
            <a:ext cx="10135894" cy="4479010"/>
            <a:chOff x="708331" y="1131376"/>
            <a:chExt cx="10956985" cy="5005953"/>
          </a:xfrm>
        </p:grpSpPr>
        <p:sp>
          <p:nvSpPr>
            <p:cNvPr id="5" name="Rectangle 4"/>
            <p:cNvSpPr/>
            <p:nvPr/>
          </p:nvSpPr>
          <p:spPr>
            <a:xfrm>
              <a:off x="708331" y="1131376"/>
              <a:ext cx="2732294" cy="5005953"/>
            </a:xfrm>
            <a:prstGeom prst="rect">
              <a:avLst/>
            </a:prstGeom>
            <a:solidFill>
              <a:srgbClr val="F9F9F9"/>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06" name="Picture 10" descr="ig. A1. The standard VGG-16 network architecture a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9066" y="1131376"/>
              <a:ext cx="8096250" cy="5005953"/>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Box 31"/>
          <p:cNvSpPr txBox="1"/>
          <p:nvPr/>
        </p:nvSpPr>
        <p:spPr>
          <a:xfrm>
            <a:off x="3684744" y="5723035"/>
            <a:ext cx="5672380" cy="646331"/>
          </a:xfrm>
          <a:prstGeom prst="rect">
            <a:avLst/>
          </a:prstGeom>
          <a:noFill/>
        </p:spPr>
        <p:txBody>
          <a:bodyPr wrap="square" rtlCol="0">
            <a:spAutoFit/>
          </a:bodyPr>
          <a:lstStyle/>
          <a:p>
            <a:r>
              <a:rPr lang="en-US" dirty="0">
                <a:solidFill>
                  <a:schemeClr val="tx1">
                    <a:lumMod val="75000"/>
                    <a:lumOff val="25000"/>
                  </a:schemeClr>
                </a:solidFill>
                <a:latin typeface="Karla" charset="0"/>
                <a:ea typeface="Karla" charset="0"/>
                <a:cs typeface="Karla" charset="0"/>
              </a:rPr>
              <a:t>Number of parameters: 134,268,737</a:t>
            </a:r>
          </a:p>
          <a:p>
            <a:r>
              <a:rPr lang="en-US" dirty="0">
                <a:solidFill>
                  <a:schemeClr val="tx1">
                    <a:lumMod val="75000"/>
                    <a:lumOff val="25000"/>
                  </a:schemeClr>
                </a:solidFill>
                <a:latin typeface="Karla" charset="0"/>
                <a:ea typeface="Karla" charset="0"/>
                <a:cs typeface="Karla" charset="0"/>
              </a:rPr>
              <a:t>Enough training data. ImageNet approximate 1.2M</a:t>
            </a:r>
          </a:p>
        </p:txBody>
      </p:sp>
      <p:pic>
        <p:nvPicPr>
          <p:cNvPr id="3" name="Picture 2"/>
          <p:cNvPicPr>
            <a:picLocks noChangeAspect="1"/>
          </p:cNvPicPr>
          <p:nvPr/>
        </p:nvPicPr>
        <p:blipFill>
          <a:blip r:embed="rId3"/>
          <a:stretch>
            <a:fillRect/>
          </a:stretch>
        </p:blipFill>
        <p:spPr>
          <a:xfrm>
            <a:off x="1245743" y="1290205"/>
            <a:ext cx="2209657" cy="1356729"/>
          </a:xfrm>
          <a:prstGeom prst="rect">
            <a:avLst/>
          </a:prstGeom>
        </p:spPr>
      </p:pic>
      <p:pic>
        <p:nvPicPr>
          <p:cNvPr id="7170" name="Picture 2" descr="og food recall: Here are all the brands and product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743" y="2716533"/>
            <a:ext cx="2209657" cy="13173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245742" y="4103488"/>
            <a:ext cx="2209657" cy="1356245"/>
          </a:xfrm>
          <a:prstGeom prst="rect">
            <a:avLst/>
          </a:prstGeom>
        </p:spPr>
      </p:pic>
      <p:sp>
        <p:nvSpPr>
          <p:cNvPr id="12" name="TextBox 11"/>
          <p:cNvSpPr txBox="1"/>
          <p:nvPr/>
        </p:nvSpPr>
        <p:spPr>
          <a:xfrm>
            <a:off x="9644908" y="1023876"/>
            <a:ext cx="1201483" cy="523220"/>
          </a:xfrm>
          <a:prstGeom prst="rect">
            <a:avLst/>
          </a:prstGeom>
          <a:noFill/>
        </p:spPr>
        <p:txBody>
          <a:bodyPr wrap="none" rtlCol="0">
            <a:spAutoFit/>
          </a:bodyPr>
          <a:lstStyle/>
          <a:p>
            <a:r>
              <a:rPr lang="en-US" sz="2800" dirty="0">
                <a:solidFill>
                  <a:schemeClr val="tx1">
                    <a:lumMod val="75000"/>
                    <a:lumOff val="25000"/>
                  </a:schemeClr>
                </a:solidFill>
              </a:rPr>
              <a:t>VGG16</a:t>
            </a:r>
          </a:p>
        </p:txBody>
      </p:sp>
      <p:sp>
        <p:nvSpPr>
          <p:cNvPr id="13" name="TextBox 12"/>
          <p:cNvSpPr txBox="1"/>
          <p:nvPr/>
        </p:nvSpPr>
        <p:spPr>
          <a:xfrm>
            <a:off x="2678517" y="2541722"/>
            <a:ext cx="7204952" cy="1107996"/>
          </a:xfrm>
          <a:prstGeom prst="rect">
            <a:avLst/>
          </a:prstGeom>
          <a:solidFill>
            <a:schemeClr val="bg1"/>
          </a:solidFill>
          <a:ln>
            <a:solidFill>
              <a:srgbClr val="C00000"/>
            </a:solidFill>
          </a:ln>
        </p:spPr>
        <p:txBody>
          <a:bodyPr wrap="square" rtlCol="0">
            <a:spAutoFit/>
          </a:bodyPr>
          <a:lstStyle/>
          <a:p>
            <a:pPr algn="ctr"/>
            <a:r>
              <a:rPr lang="en-US" sz="6600" dirty="0">
                <a:solidFill>
                  <a:srgbClr val="C00000"/>
                </a:solidFill>
              </a:rPr>
              <a:t>TAKES TOO LONG</a:t>
            </a:r>
          </a:p>
        </p:txBody>
      </p:sp>
    </p:spTree>
    <p:extLst>
      <p:ext uri="{BB962C8B-B14F-4D97-AF65-F5344CB8AC3E}">
        <p14:creationId xmlns:p14="http://schemas.microsoft.com/office/powerpoint/2010/main" val="68834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Transfer Learning</a:t>
            </a:r>
            <a:r>
              <a:rPr lang="en-US" dirty="0"/>
              <a:t> To The Rescue</a:t>
            </a:r>
          </a:p>
        </p:txBody>
      </p:sp>
      <p:sp>
        <p:nvSpPr>
          <p:cNvPr id="3" name="Content Placeholder 2"/>
          <p:cNvSpPr>
            <a:spLocks noGrp="1"/>
          </p:cNvSpPr>
          <p:nvPr>
            <p:ph idx="1"/>
          </p:nvPr>
        </p:nvSpPr>
        <p:spPr>
          <a:xfrm>
            <a:off x="833415" y="1177758"/>
            <a:ext cx="10327008" cy="5037062"/>
          </a:xfrm>
        </p:spPr>
        <p:txBody>
          <a:bodyPr/>
          <a:lstStyle/>
          <a:p>
            <a:r>
              <a:rPr lang="en" dirty="0"/>
              <a:t>How do you </a:t>
            </a:r>
            <a:r>
              <a:rPr lang="en-US" dirty="0"/>
              <a:t>build </a:t>
            </a:r>
            <a:r>
              <a:rPr lang="en" dirty="0"/>
              <a:t>an image classifier that can be trained in a few minutes</a:t>
            </a:r>
            <a:r>
              <a:rPr lang="en-US" dirty="0"/>
              <a:t> </a:t>
            </a:r>
            <a:r>
              <a:rPr lang="en" dirty="0"/>
              <a:t>on a CPU</a:t>
            </a:r>
            <a:r>
              <a:rPr lang="en-US" dirty="0"/>
              <a:t> with very little data</a:t>
            </a:r>
            <a:r>
              <a:rPr lang="en" dirty="0"/>
              <a:t>?</a:t>
            </a:r>
            <a:r>
              <a:rPr lang="en-US" dirty="0"/>
              <a:t> </a:t>
            </a:r>
            <a:endParaRPr lang="en" dirty="0"/>
          </a:p>
          <a:p>
            <a:pPr>
              <a:spcBef>
                <a:spcPts val="2133"/>
              </a:spcBef>
            </a:pPr>
            <a:endParaRPr lang="en-US" dirty="0"/>
          </a:p>
          <a:p>
            <a:pPr>
              <a:spcBef>
                <a:spcPts val="2133"/>
              </a:spcBef>
            </a:pPr>
            <a:endParaRPr lang="en-US" dirty="0"/>
          </a:p>
          <a:p>
            <a:pPr>
              <a:spcBef>
                <a:spcPts val="2133"/>
              </a:spcBef>
            </a:pPr>
            <a:endParaRPr lang="en" dirty="0"/>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56</a:t>
            </a:fld>
            <a:endParaRPr lang="en-US"/>
          </a:p>
        </p:txBody>
      </p:sp>
      <p:pic>
        <p:nvPicPr>
          <p:cNvPr id="2056" name="Picture 8" descr="usinessman holding big question mark vector illustration sketch doodle hand drawn with black 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105" y="2203343"/>
            <a:ext cx="4654657" cy="465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2195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idea of  Transfer Learning</a:t>
            </a:r>
          </a:p>
        </p:txBody>
      </p:sp>
      <p:sp>
        <p:nvSpPr>
          <p:cNvPr id="4" name="Slide Number Placeholder 3"/>
          <p:cNvSpPr>
            <a:spLocks noGrp="1"/>
          </p:cNvSpPr>
          <p:nvPr>
            <p:ph type="sldNum" sz="quarter" idx="12"/>
          </p:nvPr>
        </p:nvSpPr>
        <p:spPr/>
        <p:txBody>
          <a:bodyPr/>
          <a:lstStyle/>
          <a:p>
            <a:fld id="{A13833A1-46C9-FB45-812F-A8AC7B5136EB}" type="slidenum">
              <a:rPr lang="en-US" smtClean="0"/>
              <a:t>57</a:t>
            </a:fld>
            <a:endParaRPr lang="en-US"/>
          </a:p>
        </p:txBody>
      </p:sp>
      <mc:AlternateContent xmlns:mc="http://schemas.openxmlformats.org/markup-compatibility/2006" xmlns:a14="http://schemas.microsoft.com/office/drawing/2010/main">
        <mc:Choice Requires="a14">
          <p:sp>
            <p:nvSpPr>
              <p:cNvPr id="6" name="Google Shape;99;p17"/>
              <p:cNvSpPr/>
              <p:nvPr/>
            </p:nvSpPr>
            <p:spPr>
              <a:xfrm>
                <a:off x="1251282" y="1321757"/>
                <a:ext cx="3540468" cy="983600"/>
              </a:xfrm>
              <a:prstGeom prst="rect">
                <a:avLst/>
              </a:prstGeom>
              <a:solidFill>
                <a:srgbClr val="FFF2CC"/>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a:t>Train a </a:t>
                </a:r>
                <a:r>
                  <a:rPr lang="en" sz="2400" dirty="0"/>
                  <a:t>ML </a:t>
                </a:r>
                <a:r>
                  <a:rPr lang="en-US" sz="2400" dirty="0"/>
                  <a:t>m</a:t>
                </a:r>
                <a:r>
                  <a:rPr lang="en" sz="2400" dirty="0"/>
                  <a:t>o</a:t>
                </a:r>
                <a:r>
                  <a:rPr lang="en-US" sz="2400" dirty="0"/>
                  <a:t>del </a:t>
                </a:r>
                <a14:m>
                  <m:oMath xmlns:m="http://schemas.openxmlformats.org/officeDocument/2006/math">
                    <m:r>
                      <a:rPr lang="en-US" sz="2400" b="0" i="1" smtClean="0">
                        <a:latin typeface="Cambria Math" charset="0"/>
                      </a:rPr>
                      <m:t>𝑀</m:t>
                    </m:r>
                  </m:oMath>
                </a14:m>
                <a:r>
                  <a:rPr lang="en-US" sz="2400" dirty="0"/>
                  <a:t> for a task </a:t>
                </a:r>
                <a:r>
                  <a:rPr lang="en-US" sz="2400" i="1" dirty="0">
                    <a:latin typeface="Cambria Math" charset="0"/>
                    <a:ea typeface="Cambria Math" charset="0"/>
                    <a:cs typeface="Cambria Math" charset="0"/>
                  </a:rPr>
                  <a:t>T</a:t>
                </a:r>
                <a:r>
                  <a:rPr lang="en-US" sz="2400" dirty="0"/>
                  <a:t> using a dataset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𝐷</m:t>
                        </m:r>
                      </m:e>
                      <m:sub>
                        <m:r>
                          <a:rPr lang="en-US" sz="2400" b="0" i="1" smtClean="0">
                            <a:latin typeface="Cambria Math" charset="0"/>
                          </a:rPr>
                          <m:t>𝑠</m:t>
                        </m:r>
                      </m:sub>
                    </m:sSub>
                  </m:oMath>
                </a14:m>
                <a:endParaRPr sz="2400" i="1" dirty="0"/>
              </a:p>
            </p:txBody>
          </p:sp>
        </mc:Choice>
        <mc:Fallback xmlns="">
          <p:sp>
            <p:nvSpPr>
              <p:cNvPr id="6" name="Google Shape;99;p17"/>
              <p:cNvSpPr>
                <a:spLocks noRot="1" noChangeAspect="1" noMove="1" noResize="1" noEditPoints="1" noAdjustHandles="1" noChangeArrowheads="1" noChangeShapeType="1" noTextEdit="1"/>
              </p:cNvSpPr>
              <p:nvPr/>
            </p:nvSpPr>
            <p:spPr>
              <a:xfrm>
                <a:off x="1251282" y="1321757"/>
                <a:ext cx="3540468" cy="983600"/>
              </a:xfrm>
              <a:prstGeom prst="rect">
                <a:avLst/>
              </a:prstGeom>
              <a:blipFill rotWithShape="0">
                <a:blip r:embed="rId2"/>
                <a:stretch>
                  <a:fillRect r="-512" b="-4217"/>
                </a:stretch>
              </a:blipFill>
              <a:ln w="28575" cap="flat" cmpd="sng">
                <a:solidFill>
                  <a:srgbClr val="000000"/>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Google Shape;102;p17"/>
              <p:cNvSpPr/>
              <p:nvPr/>
            </p:nvSpPr>
            <p:spPr>
              <a:xfrm>
                <a:off x="2054199" y="2769536"/>
                <a:ext cx="3716971" cy="1007791"/>
              </a:xfrm>
              <a:prstGeom prst="rect">
                <a:avLst/>
              </a:prstGeom>
              <a:solidFill>
                <a:srgbClr val="FFF2CC"/>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a:t>Use </a:t>
                </a:r>
                <a14:m>
                  <m:oMath xmlns:m="http://schemas.openxmlformats.org/officeDocument/2006/math">
                    <m:r>
                      <a:rPr lang="en-US" sz="2400" i="1">
                        <a:latin typeface="Cambria Math" charset="0"/>
                      </a:rPr>
                      <m:t>𝑀</m:t>
                    </m:r>
                  </m:oMath>
                </a14:m>
                <a:r>
                  <a:rPr lang="en-US" sz="2400" dirty="0"/>
                  <a:t> on a new dataset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𝐷</m:t>
                        </m:r>
                      </m:e>
                      <m:sub>
                        <m:r>
                          <a:rPr lang="en-US" sz="2400" b="0" i="1" smtClean="0">
                            <a:latin typeface="Cambria Math" charset="0"/>
                          </a:rPr>
                          <m:t>𝑇</m:t>
                        </m:r>
                      </m:sub>
                    </m:sSub>
                  </m:oMath>
                </a14:m>
                <a:r>
                  <a:rPr lang="en-US" sz="2400" dirty="0"/>
                  <a:t> for the same task </a:t>
                </a:r>
                <a:r>
                  <a:rPr lang="en-US" sz="2400" i="1" dirty="0">
                    <a:latin typeface="Cambria Math" charset="0"/>
                    <a:ea typeface="Cambria Math" charset="0"/>
                    <a:cs typeface="Cambria Math" charset="0"/>
                  </a:rPr>
                  <a:t>T</a:t>
                </a:r>
                <a:r>
                  <a:rPr lang="en-US" sz="2400" dirty="0"/>
                  <a:t> </a:t>
                </a:r>
                <a:endParaRPr sz="2400" dirty="0"/>
              </a:p>
            </p:txBody>
          </p:sp>
        </mc:Choice>
        <mc:Fallback xmlns="">
          <p:sp>
            <p:nvSpPr>
              <p:cNvPr id="7" name="Google Shape;102;p17"/>
              <p:cNvSpPr>
                <a:spLocks noRot="1" noChangeAspect="1" noMove="1" noResize="1" noEditPoints="1" noAdjustHandles="1" noChangeArrowheads="1" noChangeShapeType="1" noTextEdit="1"/>
              </p:cNvSpPr>
              <p:nvPr/>
            </p:nvSpPr>
            <p:spPr>
              <a:xfrm>
                <a:off x="2054199" y="2769536"/>
                <a:ext cx="3716971" cy="1007791"/>
              </a:xfrm>
              <a:prstGeom prst="rect">
                <a:avLst/>
              </a:prstGeom>
              <a:blipFill rotWithShape="0">
                <a:blip r:embed="rId3"/>
                <a:stretch>
                  <a:fillRect l="-650" b="-2339"/>
                </a:stretch>
              </a:blipFill>
              <a:ln w="28575" cap="flat" cmpd="sng">
                <a:solidFill>
                  <a:srgbClr val="000000"/>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Google Shape;103;p17"/>
              <p:cNvSpPr/>
              <p:nvPr/>
            </p:nvSpPr>
            <p:spPr>
              <a:xfrm>
                <a:off x="2890434" y="4276068"/>
                <a:ext cx="3971767" cy="943608"/>
              </a:xfrm>
              <a:prstGeom prst="rect">
                <a:avLst/>
              </a:prstGeom>
              <a:solidFill>
                <a:srgbClr val="FFF2CC"/>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a:t>Use part of </a:t>
                </a:r>
                <a14:m>
                  <m:oMath xmlns:m="http://schemas.openxmlformats.org/officeDocument/2006/math">
                    <m:r>
                      <a:rPr lang="en-US" sz="2400" i="1">
                        <a:latin typeface="Cambria Math" charset="0"/>
                      </a:rPr>
                      <m:t>𝑀</m:t>
                    </m:r>
                  </m:oMath>
                </a14:m>
                <a:r>
                  <a:rPr lang="en-US" sz="2400" dirty="0"/>
                  <a:t> on original dataset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𝐷</m:t>
                        </m:r>
                      </m:e>
                      <m:sub>
                        <m:r>
                          <a:rPr lang="en-US" sz="2400" b="0" i="1" smtClean="0">
                            <a:latin typeface="Cambria Math" charset="0"/>
                          </a:rPr>
                          <m:t>𝑠</m:t>
                        </m:r>
                      </m:sub>
                    </m:sSub>
                  </m:oMath>
                </a14:m>
                <a:r>
                  <a:rPr lang="en-US" sz="2400" dirty="0"/>
                  <a:t> for a new task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𝑇</m:t>
                        </m:r>
                      </m:e>
                      <m:sub>
                        <m:r>
                          <a:rPr lang="en-US" sz="2400" i="1">
                            <a:latin typeface="Cambria Math" charset="0"/>
                          </a:rPr>
                          <m:t>𝑛</m:t>
                        </m:r>
                      </m:sub>
                    </m:sSub>
                  </m:oMath>
                </a14:m>
                <a:r>
                  <a:rPr lang="en-US" sz="2400" dirty="0"/>
                  <a:t> </a:t>
                </a:r>
              </a:p>
            </p:txBody>
          </p:sp>
        </mc:Choice>
        <mc:Fallback xmlns="">
          <p:sp>
            <p:nvSpPr>
              <p:cNvPr id="8" name="Google Shape;103;p17"/>
              <p:cNvSpPr>
                <a:spLocks noRot="1" noChangeAspect="1" noMove="1" noResize="1" noEditPoints="1" noAdjustHandles="1" noChangeArrowheads="1" noChangeShapeType="1" noTextEdit="1"/>
              </p:cNvSpPr>
              <p:nvPr/>
            </p:nvSpPr>
            <p:spPr>
              <a:xfrm>
                <a:off x="2890434" y="4276068"/>
                <a:ext cx="3971767" cy="943608"/>
              </a:xfrm>
              <a:prstGeom prst="rect">
                <a:avLst/>
              </a:prstGeom>
              <a:blipFill rotWithShape="0">
                <a:blip r:embed="rId4"/>
                <a:stretch>
                  <a:fillRect b="-6250"/>
                </a:stretch>
              </a:blipFill>
              <a:ln w="28575" cap="flat" cmpd="sng">
                <a:solidFill>
                  <a:srgbClr val="000000"/>
                </a:solidFill>
                <a:prstDash val="solid"/>
                <a:round/>
                <a:headEnd type="none" w="sm" len="sm"/>
                <a:tailEnd type="none" w="sm" len="sm"/>
              </a:ln>
            </p:spPr>
            <p:txBody>
              <a:bodyPr/>
              <a:lstStyle/>
              <a:p>
                <a:r>
                  <a:rPr lang="en-US">
                    <a:noFill/>
                  </a:rPr>
                  <a:t> </a:t>
                </a:r>
              </a:p>
            </p:txBody>
          </p:sp>
        </mc:Fallback>
      </mc:AlternateContent>
      <p:cxnSp>
        <p:nvCxnSpPr>
          <p:cNvPr id="15" name="Google Shape;110;p17"/>
          <p:cNvCxnSpPr>
            <a:stCxn id="6" idx="1"/>
          </p:cNvCxnSpPr>
          <p:nvPr/>
        </p:nvCxnSpPr>
        <p:spPr>
          <a:xfrm rot="10800000" flipH="1" flipV="1">
            <a:off x="1251282" y="1813556"/>
            <a:ext cx="780500" cy="1416239"/>
          </a:xfrm>
          <a:prstGeom prst="curvedConnector4">
            <a:avLst>
              <a:gd name="adj1" fmla="val -29289"/>
              <a:gd name="adj2" fmla="val 92533"/>
            </a:avLst>
          </a:prstGeom>
          <a:noFill/>
          <a:ln w="38100" cap="flat" cmpd="sng">
            <a:solidFill>
              <a:schemeClr val="accent4"/>
            </a:solidFill>
            <a:prstDash val="solid"/>
            <a:round/>
            <a:headEnd type="none" w="med" len="med"/>
            <a:tailEnd type="stealth" w="med" len="med"/>
          </a:ln>
        </p:spPr>
      </p:cxnSp>
      <p:cxnSp>
        <p:nvCxnSpPr>
          <p:cNvPr id="16" name="Google Shape;111;p17"/>
          <p:cNvCxnSpPr/>
          <p:nvPr/>
        </p:nvCxnSpPr>
        <p:spPr>
          <a:xfrm rot="10800000">
            <a:off x="2054200" y="3379948"/>
            <a:ext cx="836234" cy="1414419"/>
          </a:xfrm>
          <a:prstGeom prst="curvedConnector3">
            <a:avLst>
              <a:gd name="adj1" fmla="val 127337"/>
            </a:avLst>
          </a:prstGeom>
          <a:noFill/>
          <a:ln w="38100" cap="flat" cmpd="sng">
            <a:solidFill>
              <a:schemeClr val="accent4"/>
            </a:solidFill>
            <a:prstDash val="solid"/>
            <a:round/>
            <a:headEnd type="stealth" w="med" len="med"/>
            <a:tailEnd type="none" w="med" len="med"/>
          </a:ln>
        </p:spPr>
      </p:cxnSp>
      <mc:AlternateContent xmlns:mc="http://schemas.openxmlformats.org/markup-compatibility/2006" xmlns:a14="http://schemas.microsoft.com/office/drawing/2010/main">
        <mc:Choice Requires="a14">
          <p:sp>
            <p:nvSpPr>
              <p:cNvPr id="18" name="Google Shape;113;p17"/>
              <p:cNvSpPr/>
              <p:nvPr/>
            </p:nvSpPr>
            <p:spPr>
              <a:xfrm>
                <a:off x="4230366" y="5597618"/>
                <a:ext cx="4057779" cy="983600"/>
              </a:xfrm>
              <a:prstGeom prst="rect">
                <a:avLst/>
              </a:prstGeom>
              <a:solidFill>
                <a:srgbClr val="FFF2CC"/>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a:t>Use part of </a:t>
                </a:r>
                <a14:m>
                  <m:oMath xmlns:m="http://schemas.openxmlformats.org/officeDocument/2006/math">
                    <m:r>
                      <a:rPr lang="en-US" sz="2400">
                        <a:latin typeface="Cambria Math" charset="0"/>
                      </a:rPr>
                      <m:t>𝑀</m:t>
                    </m:r>
                  </m:oMath>
                </a14:m>
                <a:r>
                  <a:rPr lang="en-US" sz="2400" dirty="0"/>
                  <a:t> on a new dataset </a:t>
                </a:r>
                <a14:m>
                  <m:oMath xmlns:m="http://schemas.openxmlformats.org/officeDocument/2006/math">
                    <m:sSub>
                      <m:sSubPr>
                        <m:ctrlPr>
                          <a:rPr lang="en-US" sz="2400" i="1">
                            <a:latin typeface="Cambria Math" panose="02040503050406030204" pitchFamily="18" charset="0"/>
                          </a:rPr>
                        </m:ctrlPr>
                      </m:sSubPr>
                      <m:e>
                        <m:r>
                          <a:rPr lang="en-US" sz="2400">
                            <a:latin typeface="Cambria Math" charset="0"/>
                          </a:rPr>
                          <m:t>𝐷</m:t>
                        </m:r>
                      </m:e>
                      <m:sub>
                        <m:r>
                          <a:rPr lang="en-US" sz="2400">
                            <a:latin typeface="Cambria Math" charset="0"/>
                          </a:rPr>
                          <m:t>𝑇</m:t>
                        </m:r>
                      </m:sub>
                    </m:sSub>
                  </m:oMath>
                </a14:m>
                <a:r>
                  <a:rPr lang="en-US" sz="2400" dirty="0"/>
                  <a:t> for a new task </a:t>
                </a:r>
                <a14:m>
                  <m:oMath xmlns:m="http://schemas.openxmlformats.org/officeDocument/2006/math">
                    <m:sSub>
                      <m:sSubPr>
                        <m:ctrlPr>
                          <a:rPr lang="en-US" sz="2400" i="1">
                            <a:latin typeface="Cambria Math" panose="02040503050406030204" pitchFamily="18" charset="0"/>
                          </a:rPr>
                        </m:ctrlPr>
                      </m:sSubPr>
                      <m:e>
                        <m:r>
                          <a:rPr lang="en-US" sz="2400">
                            <a:latin typeface="Cambria Math" charset="0"/>
                          </a:rPr>
                          <m:t>𝑇</m:t>
                        </m:r>
                      </m:e>
                      <m:sub>
                        <m:r>
                          <a:rPr lang="en-US" sz="2400">
                            <a:latin typeface="Cambria Math" charset="0"/>
                          </a:rPr>
                          <m:t>𝑛</m:t>
                        </m:r>
                      </m:sub>
                    </m:sSub>
                  </m:oMath>
                </a14:m>
                <a:r>
                  <a:rPr lang="en-US" sz="2400" dirty="0"/>
                  <a:t> </a:t>
                </a:r>
              </a:p>
            </p:txBody>
          </p:sp>
        </mc:Choice>
        <mc:Fallback xmlns="">
          <p:sp>
            <p:nvSpPr>
              <p:cNvPr id="18" name="Google Shape;113;p17"/>
              <p:cNvSpPr>
                <a:spLocks noRot="1" noChangeAspect="1" noMove="1" noResize="1" noEditPoints="1" noAdjustHandles="1" noChangeArrowheads="1" noChangeShapeType="1" noTextEdit="1"/>
              </p:cNvSpPr>
              <p:nvPr/>
            </p:nvSpPr>
            <p:spPr>
              <a:xfrm>
                <a:off x="4230366" y="5597618"/>
                <a:ext cx="4057779" cy="983600"/>
              </a:xfrm>
              <a:prstGeom prst="rect">
                <a:avLst/>
              </a:prstGeom>
              <a:blipFill rotWithShape="0">
                <a:blip r:embed="rId8"/>
                <a:stretch>
                  <a:fillRect b="-3593"/>
                </a:stretch>
              </a:blipFill>
              <a:ln w="28575" cap="flat" cmpd="sng">
                <a:solidFill>
                  <a:srgbClr val="000000"/>
                </a:solidFill>
                <a:prstDash val="solid"/>
                <a:round/>
                <a:headEnd type="none" w="sm" len="sm"/>
                <a:tailEnd type="none" w="sm" len="sm"/>
              </a:ln>
            </p:spPr>
            <p:txBody>
              <a:bodyPr/>
              <a:lstStyle/>
              <a:p>
                <a:r>
                  <a:rPr lang="en-US">
                    <a:noFill/>
                  </a:rPr>
                  <a:t> </a:t>
                </a:r>
              </a:p>
            </p:txBody>
          </p:sp>
        </mc:Fallback>
      </mc:AlternateContent>
      <p:cxnSp>
        <p:nvCxnSpPr>
          <p:cNvPr id="20" name="Google Shape;117;p17"/>
          <p:cNvCxnSpPr>
            <a:endCxn id="18" idx="1"/>
          </p:cNvCxnSpPr>
          <p:nvPr/>
        </p:nvCxnSpPr>
        <p:spPr>
          <a:xfrm>
            <a:off x="2869287" y="4800154"/>
            <a:ext cx="1361079" cy="1289264"/>
          </a:xfrm>
          <a:prstGeom prst="curvedConnector3">
            <a:avLst>
              <a:gd name="adj1" fmla="val -25153"/>
            </a:avLst>
          </a:prstGeom>
          <a:noFill/>
          <a:ln w="38100" cap="flat" cmpd="sng">
            <a:solidFill>
              <a:schemeClr val="accent4"/>
            </a:solidFill>
            <a:prstDash val="solid"/>
            <a:round/>
            <a:headEnd type="none" w="med" len="med"/>
            <a:tailEnd type="stealth" w="med" len="med"/>
          </a:ln>
        </p:spPr>
      </p:cxnSp>
      <p:sp>
        <p:nvSpPr>
          <p:cNvPr id="19" name="Rectangle 18"/>
          <p:cNvSpPr/>
          <p:nvPr/>
        </p:nvSpPr>
        <p:spPr>
          <a:xfrm>
            <a:off x="6298941" y="1220470"/>
            <a:ext cx="5538952" cy="2677656"/>
          </a:xfrm>
          <a:prstGeom prst="rect">
            <a:avLst/>
          </a:prstGeom>
          <a:solidFill>
            <a:schemeClr val="accent2">
              <a:lumMod val="20000"/>
              <a:lumOff val="80000"/>
            </a:schemeClr>
          </a:solidFill>
          <a:ln w="25400">
            <a:solidFill>
              <a:schemeClr val="tx1">
                <a:lumMod val="75000"/>
                <a:lumOff val="25000"/>
              </a:schemeClr>
            </a:solidFill>
          </a:ln>
        </p:spPr>
        <p:txBody>
          <a:bodyPr wrap="square">
            <a:spAutoFit/>
          </a:bodyPr>
          <a:lstStyle/>
          <a:p>
            <a:r>
              <a:rPr lang="en-US" sz="2400" b="1" dirty="0">
                <a:solidFill>
                  <a:srgbClr val="222222"/>
                </a:solidFill>
                <a:latin typeface="Karla" charset="0"/>
                <a:ea typeface="Karla" charset="0"/>
                <a:cs typeface="Karla" charset="0"/>
              </a:rPr>
              <a:t>Wikipedia: </a:t>
            </a:r>
          </a:p>
          <a:p>
            <a:r>
              <a:rPr lang="en-US" sz="2400" b="1" dirty="0">
                <a:solidFill>
                  <a:srgbClr val="222222"/>
                </a:solidFill>
                <a:latin typeface="Karla" charset="0"/>
                <a:ea typeface="Karla" charset="0"/>
                <a:cs typeface="Karla" charset="0"/>
              </a:rPr>
              <a:t>Transfer learning (TL)</a:t>
            </a:r>
            <a:r>
              <a:rPr lang="en-US" sz="2400" dirty="0">
                <a:solidFill>
                  <a:srgbClr val="222222"/>
                </a:solidFill>
                <a:latin typeface="Karla" charset="0"/>
                <a:ea typeface="Karla" charset="0"/>
                <a:cs typeface="Karla" charset="0"/>
              </a:rPr>
              <a:t> is a research problem in </a:t>
            </a:r>
            <a:r>
              <a:rPr lang="en-US" sz="2400" dirty="0">
                <a:solidFill>
                  <a:srgbClr val="0B0080"/>
                </a:solidFill>
                <a:latin typeface="Karla" charset="0"/>
                <a:ea typeface="Karla" charset="0"/>
                <a:cs typeface="Karla" charset="0"/>
                <a:hlinkClick r:id="rId9" tooltip="Machine learning"/>
              </a:rPr>
              <a:t>machine learning</a:t>
            </a:r>
            <a:r>
              <a:rPr lang="en-US" sz="2400" dirty="0">
                <a:solidFill>
                  <a:srgbClr val="222222"/>
                </a:solidFill>
                <a:latin typeface="Karla" charset="0"/>
                <a:ea typeface="Karla" charset="0"/>
                <a:cs typeface="Karla" charset="0"/>
              </a:rPr>
              <a:t> (ML) that focuses on storing knowledge gained while solving one problem and applying it to a different but related problem.</a:t>
            </a:r>
            <a:r>
              <a:rPr lang="en-US" sz="2400" baseline="30000" dirty="0">
                <a:solidFill>
                  <a:srgbClr val="0B0080"/>
                </a:solidFill>
                <a:latin typeface="Karla" charset="0"/>
                <a:ea typeface="Karla" charset="0"/>
                <a:cs typeface="Karla" charset="0"/>
                <a:hlinkClick r:id="rId10"/>
              </a:rPr>
              <a:t>[1]</a:t>
            </a:r>
            <a:r>
              <a:rPr lang="en-US" sz="2400" dirty="0">
                <a:solidFill>
                  <a:srgbClr val="222222"/>
                </a:solidFill>
                <a:latin typeface="Karla" charset="0"/>
                <a:ea typeface="Karla" charset="0"/>
                <a:cs typeface="Karla" charset="0"/>
              </a:rPr>
              <a:t> </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48450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8" grpId="0" animBg="1"/>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Transfer Learning</a:t>
            </a:r>
            <a:r>
              <a:rPr lang="en-US" dirty="0"/>
              <a:t> To The Rescue</a:t>
            </a:r>
          </a:p>
        </p:txBody>
      </p:sp>
      <p:sp>
        <p:nvSpPr>
          <p:cNvPr id="3" name="Content Placeholder 2"/>
          <p:cNvSpPr>
            <a:spLocks noGrp="1"/>
          </p:cNvSpPr>
          <p:nvPr>
            <p:ph idx="1"/>
          </p:nvPr>
        </p:nvSpPr>
        <p:spPr>
          <a:xfrm>
            <a:off x="833415" y="1177758"/>
            <a:ext cx="10327008" cy="5037062"/>
          </a:xfrm>
        </p:spPr>
        <p:txBody>
          <a:bodyPr/>
          <a:lstStyle/>
          <a:p>
            <a:r>
              <a:rPr lang="en" dirty="0"/>
              <a:t>How do you make </a:t>
            </a:r>
            <a:r>
              <a:rPr lang="en" b="1" dirty="0"/>
              <a:t>an image classifier </a:t>
            </a:r>
            <a:r>
              <a:rPr lang="en" dirty="0"/>
              <a:t>that can be </a:t>
            </a:r>
            <a:r>
              <a:rPr lang="en" b="1" dirty="0"/>
              <a:t>trained in </a:t>
            </a:r>
            <a:r>
              <a:rPr lang="en" dirty="0"/>
              <a:t>a few minutes on a CPU</a:t>
            </a:r>
            <a:r>
              <a:rPr lang="en-US" dirty="0"/>
              <a:t> with very little data</a:t>
            </a:r>
            <a:r>
              <a:rPr lang="en" dirty="0"/>
              <a:t>?</a:t>
            </a:r>
          </a:p>
          <a:p>
            <a:pPr>
              <a:spcBef>
                <a:spcPts val="2133"/>
              </a:spcBef>
            </a:pPr>
            <a:r>
              <a:rPr lang="en" b="1" i="1" dirty="0"/>
              <a:t>Use pre-trained models</a:t>
            </a:r>
            <a:r>
              <a:rPr lang="en" dirty="0"/>
              <a:t>, i.e., models with known weights.</a:t>
            </a:r>
          </a:p>
          <a:p>
            <a:pPr>
              <a:spcBef>
                <a:spcPts val="2133"/>
              </a:spcBef>
            </a:pPr>
            <a:r>
              <a:rPr lang="en" b="1" dirty="0">
                <a:solidFill>
                  <a:schemeClr val="accent2">
                    <a:lumMod val="75000"/>
                  </a:schemeClr>
                </a:solidFill>
              </a:rPr>
              <a:t>Main Idea: </a:t>
            </a:r>
            <a:r>
              <a:rPr lang="en" dirty="0"/>
              <a:t>earlier layers of a network learn low level features, which can be adapted to new domains by changing weights at later and fully-connected layers.</a:t>
            </a:r>
          </a:p>
          <a:p>
            <a:pPr>
              <a:spcBef>
                <a:spcPts val="2133"/>
              </a:spcBef>
              <a:spcAft>
                <a:spcPts val="2133"/>
              </a:spcAft>
            </a:pPr>
            <a:r>
              <a:rPr lang="en" b="1" dirty="0">
                <a:solidFill>
                  <a:schemeClr val="accent2">
                    <a:lumMod val="75000"/>
                  </a:schemeClr>
                </a:solidFill>
              </a:rPr>
              <a:t>Example: </a:t>
            </a:r>
            <a:r>
              <a:rPr lang="en" dirty="0"/>
              <a:t>use Image</a:t>
            </a:r>
            <a:r>
              <a:rPr lang="en-US" dirty="0"/>
              <a:t>N</a:t>
            </a:r>
            <a:r>
              <a:rPr lang="en" dirty="0"/>
              <a:t>et trained with </a:t>
            </a:r>
            <a:r>
              <a:rPr lang="en-US" dirty="0"/>
              <a:t>any sophisticated huge network</a:t>
            </a:r>
            <a:r>
              <a:rPr lang="en" dirty="0"/>
              <a:t>. Then retrain it on a few image</a:t>
            </a:r>
            <a:r>
              <a:rPr lang="en-US" dirty="0"/>
              <a:t>s</a:t>
            </a:r>
            <a:endParaRPr lang="en" dirty="0"/>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58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619" y="5326880"/>
            <a:ext cx="3561181" cy="1439045"/>
          </a:xfrm>
          <a:prstGeom prst="rect">
            <a:avLst/>
          </a:prstGeom>
        </p:spPr>
      </p:pic>
    </p:spTree>
    <p:extLst>
      <p:ext uri="{BB962C8B-B14F-4D97-AF65-F5344CB8AC3E}">
        <p14:creationId xmlns:p14="http://schemas.microsoft.com/office/powerpoint/2010/main" val="115441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59</a:t>
            </a:fld>
            <a:endParaRPr lang="en-US"/>
          </a:p>
        </p:txBody>
      </p:sp>
      <p:pic>
        <p:nvPicPr>
          <p:cNvPr id="3" name="Google Shape;67;p15"/>
          <p:cNvPicPr preferRelativeResize="0"/>
          <p:nvPr/>
        </p:nvPicPr>
        <p:blipFill>
          <a:blip r:embed="rId3">
            <a:alphaModFix/>
          </a:blip>
          <a:stretch>
            <a:fillRect/>
          </a:stretch>
        </p:blipFill>
        <p:spPr>
          <a:xfrm>
            <a:off x="0" y="1039367"/>
            <a:ext cx="6046333" cy="4203733"/>
          </a:xfrm>
          <a:prstGeom prst="rect">
            <a:avLst/>
          </a:prstGeom>
          <a:noFill/>
          <a:ln>
            <a:noFill/>
          </a:ln>
        </p:spPr>
      </p:pic>
      <p:pic>
        <p:nvPicPr>
          <p:cNvPr id="4" name="Google Shape;68;p15"/>
          <p:cNvPicPr preferRelativeResize="0"/>
          <p:nvPr/>
        </p:nvPicPr>
        <p:blipFill>
          <a:blip r:embed="rId4">
            <a:alphaModFix/>
          </a:blip>
          <a:stretch>
            <a:fillRect/>
          </a:stretch>
        </p:blipFill>
        <p:spPr>
          <a:xfrm>
            <a:off x="5888369" y="1968167"/>
            <a:ext cx="6100431" cy="4203733"/>
          </a:xfrm>
          <a:prstGeom prst="rect">
            <a:avLst/>
          </a:prstGeom>
          <a:noFill/>
          <a:ln>
            <a:noFill/>
          </a:ln>
        </p:spPr>
      </p:pic>
      <p:sp>
        <p:nvSpPr>
          <p:cNvPr id="7" name="Google Shape;66;p15"/>
          <p:cNvSpPr txBox="1"/>
          <p:nvPr/>
        </p:nvSpPr>
        <p:spPr>
          <a:xfrm>
            <a:off x="4026800" y="110567"/>
            <a:ext cx="7962000" cy="928800"/>
          </a:xfrm>
          <a:prstGeom prst="rect">
            <a:avLst/>
          </a:prstGeom>
          <a:noFill/>
          <a:ln>
            <a:noFill/>
          </a:ln>
        </p:spPr>
        <p:txBody>
          <a:bodyPr spcFirstLastPara="1" wrap="square" lIns="121900" tIns="121900" rIns="121900" bIns="121900" anchor="t" anchorCtr="0">
            <a:noAutofit/>
          </a:bodyPr>
          <a:lstStyle/>
          <a:p>
            <a:r>
              <a:rPr lang="en-US" sz="2400" dirty="0">
                <a:solidFill>
                  <a:schemeClr val="tx1">
                    <a:lumMod val="75000"/>
                    <a:lumOff val="25000"/>
                  </a:schemeClr>
                </a:solidFill>
              </a:rPr>
              <a:t>Hotdog or </a:t>
            </a:r>
            <a:r>
              <a:rPr lang="en-US" sz="2400" dirty="0" err="1">
                <a:solidFill>
                  <a:schemeClr val="tx1">
                    <a:lumMod val="75000"/>
                    <a:lumOff val="25000"/>
                  </a:schemeClr>
                </a:solidFill>
              </a:rPr>
              <a:t>NotHotDog</a:t>
            </a:r>
            <a:r>
              <a:rPr lang="en-US" sz="2400" dirty="0">
                <a:solidFill>
                  <a:schemeClr val="tx1">
                    <a:lumMod val="75000"/>
                    <a:lumOff val="25000"/>
                  </a:schemeClr>
                </a:solidFill>
              </a:rPr>
              <a:t>: </a:t>
            </a:r>
            <a:r>
              <a:rPr lang="en-US" sz="2400" u="sng" dirty="0">
                <a:solidFill>
                  <a:schemeClr val="tx1">
                    <a:lumMod val="75000"/>
                    <a:lumOff val="25000"/>
                  </a:schemeClr>
                </a:solidFill>
                <a:hlinkClick r:id="rId5"/>
              </a:rPr>
              <a:t>https://youtu.be/ACmydtFDTGs</a:t>
            </a:r>
            <a:r>
              <a:rPr lang="en-US" sz="2400" dirty="0">
                <a:solidFill>
                  <a:schemeClr val="tx1">
                    <a:lumMod val="75000"/>
                    <a:lumOff val="25000"/>
                  </a:schemeClr>
                </a:solidFill>
              </a:rPr>
              <a:t> (offensive language and tropes alert)</a:t>
            </a:r>
          </a:p>
          <a:p>
            <a:r>
              <a:rPr lang="en-US" sz="2400" dirty="0"/>
              <a:t/>
            </a:r>
            <a:br>
              <a:rPr lang="en-US" sz="2400" dirty="0"/>
            </a:br>
            <a:endParaRPr sz="2400" dirty="0"/>
          </a:p>
        </p:txBody>
      </p:sp>
    </p:spTree>
    <p:extLst>
      <p:ext uri="{BB962C8B-B14F-4D97-AF65-F5344CB8AC3E}">
        <p14:creationId xmlns:p14="http://schemas.microsoft.com/office/powerpoint/2010/main" val="787007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29F1E6-0A42-6342-8A19-FA364A33AB30}" type="slidenum">
              <a:rPr lang="en-US" smtClean="0"/>
              <a:t>6</a:t>
            </a:fld>
            <a:endParaRPr lang="en-US"/>
          </a:p>
        </p:txBody>
      </p:sp>
      <p:sp>
        <p:nvSpPr>
          <p:cNvPr id="4" name="Rounded Rectangle 3"/>
          <p:cNvSpPr/>
          <p:nvPr/>
        </p:nvSpPr>
        <p:spPr>
          <a:xfrm>
            <a:off x="4045527" y="1209963"/>
            <a:ext cx="1052946" cy="230909"/>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Lab</a:t>
            </a:r>
          </a:p>
        </p:txBody>
      </p:sp>
      <p:sp>
        <p:nvSpPr>
          <p:cNvPr id="6" name="Rounded Rectangle 5"/>
          <p:cNvSpPr/>
          <p:nvPr/>
        </p:nvSpPr>
        <p:spPr>
          <a:xfrm>
            <a:off x="4881417" y="4253344"/>
            <a:ext cx="1149927" cy="2632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Quiz</a:t>
            </a:r>
          </a:p>
        </p:txBody>
      </p:sp>
      <p:sp>
        <p:nvSpPr>
          <p:cNvPr id="7" name="Rounded Rectangle 6"/>
          <p:cNvSpPr/>
          <p:nvPr/>
        </p:nvSpPr>
        <p:spPr>
          <a:xfrm>
            <a:off x="7047468" y="3990107"/>
            <a:ext cx="1477819" cy="2632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85000"/>
                    <a:lumOff val="15000"/>
                  </a:schemeClr>
                </a:solidFill>
              </a:rPr>
              <a:t>Lecture</a:t>
            </a:r>
            <a:endParaRPr lang="en-US" dirty="0">
              <a:solidFill>
                <a:schemeClr val="tx1">
                  <a:lumMod val="85000"/>
                  <a:lumOff val="15000"/>
                </a:schemeClr>
              </a:solidFill>
            </a:endParaRPr>
          </a:p>
        </p:txBody>
      </p:sp>
      <p:sp>
        <p:nvSpPr>
          <p:cNvPr id="8" name="Rounded Rectangle 7"/>
          <p:cNvSpPr/>
          <p:nvPr/>
        </p:nvSpPr>
        <p:spPr>
          <a:xfrm>
            <a:off x="3094181" y="4434746"/>
            <a:ext cx="1477819" cy="2632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Homework</a:t>
            </a:r>
          </a:p>
        </p:txBody>
      </p:sp>
      <p:pic>
        <p:nvPicPr>
          <p:cNvPr id="5" name="Picture 4" descr="A close up of an animal&#10;&#10;Description automatically generated">
            <a:extLst>
              <a:ext uri="{FF2B5EF4-FFF2-40B4-BE49-F238E27FC236}">
                <a16:creationId xmlns:a16="http://schemas.microsoft.com/office/drawing/2014/main" id="{C3C4660E-A0DE-0A4A-86FA-88F6E1C14824}"/>
              </a:ext>
            </a:extLst>
          </p:cNvPr>
          <p:cNvPicPr>
            <a:picLocks noChangeAspect="1"/>
          </p:cNvPicPr>
          <p:nvPr/>
        </p:nvPicPr>
        <p:blipFill>
          <a:blip r:embed="rId2"/>
          <a:stretch>
            <a:fillRect/>
          </a:stretch>
        </p:blipFill>
        <p:spPr>
          <a:xfrm>
            <a:off x="1554480" y="722376"/>
            <a:ext cx="8077200" cy="4724400"/>
          </a:xfrm>
          <a:prstGeom prst="rect">
            <a:avLst/>
          </a:prstGeom>
        </p:spPr>
      </p:pic>
      <p:sp>
        <p:nvSpPr>
          <p:cNvPr id="10" name="Rounded Rectangle 9">
            <a:extLst>
              <a:ext uri="{FF2B5EF4-FFF2-40B4-BE49-F238E27FC236}">
                <a16:creationId xmlns:a16="http://schemas.microsoft.com/office/drawing/2014/main" id="{91B6A26B-6701-634F-9930-EB403FB6CBB4}"/>
              </a:ext>
            </a:extLst>
          </p:cNvPr>
          <p:cNvSpPr/>
          <p:nvPr/>
        </p:nvSpPr>
        <p:spPr>
          <a:xfrm>
            <a:off x="4035089" y="1212051"/>
            <a:ext cx="1052946" cy="230909"/>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Lab</a:t>
            </a:r>
          </a:p>
        </p:txBody>
      </p:sp>
      <p:sp>
        <p:nvSpPr>
          <p:cNvPr id="11" name="Rounded Rectangle 10">
            <a:extLst>
              <a:ext uri="{FF2B5EF4-FFF2-40B4-BE49-F238E27FC236}">
                <a16:creationId xmlns:a16="http://schemas.microsoft.com/office/drawing/2014/main" id="{FAE54984-3C02-0648-AB72-46163090B672}"/>
              </a:ext>
            </a:extLst>
          </p:cNvPr>
          <p:cNvSpPr/>
          <p:nvPr/>
        </p:nvSpPr>
        <p:spPr>
          <a:xfrm>
            <a:off x="4870979" y="4255432"/>
            <a:ext cx="1149927" cy="2632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Quiz</a:t>
            </a:r>
          </a:p>
        </p:txBody>
      </p:sp>
      <p:sp>
        <p:nvSpPr>
          <p:cNvPr id="12" name="Rounded Rectangle 11">
            <a:extLst>
              <a:ext uri="{FF2B5EF4-FFF2-40B4-BE49-F238E27FC236}">
                <a16:creationId xmlns:a16="http://schemas.microsoft.com/office/drawing/2014/main" id="{9E99FB3A-5255-7745-A3F5-CF0C7891BF49}"/>
              </a:ext>
            </a:extLst>
          </p:cNvPr>
          <p:cNvSpPr/>
          <p:nvPr/>
        </p:nvSpPr>
        <p:spPr>
          <a:xfrm>
            <a:off x="7037030" y="3992195"/>
            <a:ext cx="1477819" cy="2632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85000"/>
                    <a:lumOff val="15000"/>
                  </a:schemeClr>
                </a:solidFill>
              </a:rPr>
              <a:t>Lecture</a:t>
            </a:r>
            <a:endParaRPr lang="en-US" dirty="0">
              <a:solidFill>
                <a:schemeClr val="tx1">
                  <a:lumMod val="85000"/>
                  <a:lumOff val="15000"/>
                </a:schemeClr>
              </a:solidFill>
            </a:endParaRPr>
          </a:p>
        </p:txBody>
      </p:sp>
      <p:sp>
        <p:nvSpPr>
          <p:cNvPr id="13" name="Rounded Rectangle 12">
            <a:extLst>
              <a:ext uri="{FF2B5EF4-FFF2-40B4-BE49-F238E27FC236}">
                <a16:creationId xmlns:a16="http://schemas.microsoft.com/office/drawing/2014/main" id="{607B1D9A-C815-8B4D-9A13-7D20A56ADB14}"/>
              </a:ext>
            </a:extLst>
          </p:cNvPr>
          <p:cNvSpPr/>
          <p:nvPr/>
        </p:nvSpPr>
        <p:spPr>
          <a:xfrm>
            <a:off x="3083743" y="4436834"/>
            <a:ext cx="1477819" cy="2632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Homework</a:t>
            </a:r>
          </a:p>
        </p:txBody>
      </p:sp>
    </p:spTree>
    <p:extLst>
      <p:ext uri="{BB962C8B-B14F-4D97-AF65-F5344CB8AC3E}">
        <p14:creationId xmlns:p14="http://schemas.microsoft.com/office/powerpoint/2010/main" val="19748907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Transfer Learning</a:t>
            </a:r>
            <a:r>
              <a:rPr lang="en-US" dirty="0"/>
              <a:t> (</a:t>
            </a:r>
            <a:r>
              <a:rPr lang="en-US" dirty="0" err="1"/>
              <a:t>cont</a:t>
            </a:r>
            <a:r>
              <a:rPr lang="en-US" dirty="0"/>
              <a:t>)</a:t>
            </a:r>
          </a:p>
        </p:txBody>
      </p:sp>
      <p:sp>
        <p:nvSpPr>
          <p:cNvPr id="3" name="Content Placeholder 2"/>
          <p:cNvSpPr>
            <a:spLocks noGrp="1"/>
          </p:cNvSpPr>
          <p:nvPr>
            <p:ph idx="1"/>
          </p:nvPr>
        </p:nvSpPr>
        <p:spPr>
          <a:xfrm>
            <a:off x="833415" y="1177758"/>
            <a:ext cx="10327008" cy="5037062"/>
          </a:xfrm>
        </p:spPr>
        <p:txBody>
          <a:bodyPr/>
          <a:lstStyle/>
          <a:p>
            <a:r>
              <a:rPr lang="en-US" sz="2400" dirty="0"/>
              <a:t>• train on a big "</a:t>
            </a:r>
            <a:r>
              <a:rPr lang="en-US" sz="2400" b="1" dirty="0"/>
              <a:t>source</a:t>
            </a:r>
            <a:r>
              <a:rPr lang="en-US" sz="2400" dirty="0"/>
              <a:t>" data set, with a big model, on one particular downstream tasks (say classification). Do it once and save the parameters. This is called a </a:t>
            </a:r>
            <a:r>
              <a:rPr lang="en-US" sz="2400" b="1" dirty="0"/>
              <a:t>pre-trained model</a:t>
            </a:r>
            <a:r>
              <a:rPr lang="en-US" sz="2400" dirty="0"/>
              <a:t>.</a:t>
            </a:r>
          </a:p>
          <a:p>
            <a:r>
              <a:rPr lang="en-US" sz="2400" dirty="0"/>
              <a:t>• use these parameters for other smaller "</a:t>
            </a:r>
            <a:r>
              <a:rPr lang="en-US" sz="2400" b="1" dirty="0"/>
              <a:t>target </a:t>
            </a:r>
            <a:r>
              <a:rPr lang="en-US" sz="2400" dirty="0"/>
              <a:t>" datasets, say, for classification on new images (possibly different </a:t>
            </a:r>
            <a:r>
              <a:rPr lang="en-US" sz="2400" b="1" dirty="0"/>
              <a:t>domain</a:t>
            </a:r>
            <a:r>
              <a:rPr lang="en-US" sz="2400" dirty="0"/>
              <a:t>, or training distribution), or for image segmentation on old images (new </a:t>
            </a:r>
            <a:r>
              <a:rPr lang="en-US" sz="2400" b="1" dirty="0"/>
              <a:t>task</a:t>
            </a:r>
            <a:r>
              <a:rPr lang="en-US" sz="2400" dirty="0"/>
              <a:t>), or new images (new task and new domain).</a:t>
            </a:r>
          </a:p>
          <a:p>
            <a:r>
              <a:rPr lang="en-US" sz="2400" dirty="0"/>
              <a:t>• less helpful if you have a large target dataset with many labels.</a:t>
            </a:r>
          </a:p>
          <a:p>
            <a:r>
              <a:rPr lang="en-US" sz="2400" dirty="0"/>
              <a:t>• will fail if source domain (where you trained big model) has nothing in common with target domain (that you want to train on smaller data set).</a:t>
            </a:r>
          </a:p>
        </p:txBody>
      </p:sp>
      <p:sp>
        <p:nvSpPr>
          <p:cNvPr id="4" name="Slide Number Placeholder 3"/>
          <p:cNvSpPr>
            <a:spLocks noGrp="1"/>
          </p:cNvSpPr>
          <p:nvPr>
            <p:ph type="sldNum" sz="quarter" idx="12"/>
          </p:nvPr>
        </p:nvSpPr>
        <p:spPr/>
        <p:txBody>
          <a:bodyPr/>
          <a:lstStyle/>
          <a:p>
            <a:fld id="{AD29F1E6-0A42-6342-8A19-FA364A33AB30}" type="slidenum">
              <a:rPr lang="en-US" smtClean="0"/>
              <a:t>60</a:t>
            </a:fld>
            <a:endParaRPr lang="en-US"/>
          </a:p>
        </p:txBody>
      </p:sp>
    </p:spTree>
    <p:extLst>
      <p:ext uri="{BB962C8B-B14F-4D97-AF65-F5344CB8AC3E}">
        <p14:creationId xmlns:p14="http://schemas.microsoft.com/office/powerpoint/2010/main" val="188883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Transfer Learning</a:t>
            </a:r>
            <a:r>
              <a:rPr lang="en-US" dirty="0"/>
              <a:t> (</a:t>
            </a:r>
            <a:r>
              <a:rPr lang="en-US" dirty="0" err="1"/>
              <a:t>cont</a:t>
            </a:r>
            <a:r>
              <a:rPr lang="en-US" dirty="0"/>
              <a:t>)</a:t>
            </a:r>
          </a:p>
        </p:txBody>
      </p:sp>
      <p:sp>
        <p:nvSpPr>
          <p:cNvPr id="4" name="Slide Number Placeholder 3"/>
          <p:cNvSpPr>
            <a:spLocks noGrp="1"/>
          </p:cNvSpPr>
          <p:nvPr>
            <p:ph type="sldNum" sz="quarter" idx="12"/>
          </p:nvPr>
        </p:nvSpPr>
        <p:spPr/>
        <p:txBody>
          <a:bodyPr/>
          <a:lstStyle/>
          <a:p>
            <a:fld id="{AD29F1E6-0A42-6342-8A19-FA364A33AB30}" type="slidenum">
              <a:rPr lang="en-US" smtClean="0"/>
              <a:t>61</a:t>
            </a:fld>
            <a:endParaRPr lang="en-US"/>
          </a:p>
        </p:txBody>
      </p:sp>
      <p:pic>
        <p:nvPicPr>
          <p:cNvPr id="7" name="Picture 6" descr="A screenshot of a cell phone&#10;&#10;Description automatically generated">
            <a:extLst>
              <a:ext uri="{FF2B5EF4-FFF2-40B4-BE49-F238E27FC236}">
                <a16:creationId xmlns:a16="http://schemas.microsoft.com/office/drawing/2014/main" id="{16C3ADD4-679D-41C8-8DB5-A731FFF6E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84" y="1345375"/>
            <a:ext cx="1909429" cy="475589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F72A5F0-897A-430D-A7A6-667CCD3EE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799" y="1218134"/>
            <a:ext cx="7360766" cy="5001094"/>
          </a:xfrm>
          <a:prstGeom prst="rect">
            <a:avLst/>
          </a:prstGeom>
        </p:spPr>
      </p:pic>
    </p:spTree>
    <p:extLst>
      <p:ext uri="{BB962C8B-B14F-4D97-AF65-F5344CB8AC3E}">
        <p14:creationId xmlns:p14="http://schemas.microsoft.com/office/powerpoint/2010/main" val="9155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Transfer Learning</a:t>
            </a:r>
            <a:r>
              <a:rPr lang="en-US" dirty="0"/>
              <a:t>: Fine-tuning</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62</a:t>
            </a:fld>
            <a:endParaRPr lang="en-US"/>
          </a:p>
        </p:txBody>
      </p:sp>
      <p:sp>
        <p:nvSpPr>
          <p:cNvPr id="6" name="Rectangle 5">
            <a:extLst>
              <a:ext uri="{FF2B5EF4-FFF2-40B4-BE49-F238E27FC236}">
                <a16:creationId xmlns:a16="http://schemas.microsoft.com/office/drawing/2014/main" id="{F9F72452-0D59-4DAA-9BDC-BC15FD400CF2}"/>
              </a:ext>
            </a:extLst>
          </p:cNvPr>
          <p:cNvSpPr/>
          <p:nvPr/>
        </p:nvSpPr>
        <p:spPr>
          <a:xfrm>
            <a:off x="851155" y="1434629"/>
            <a:ext cx="7767912" cy="3139321"/>
          </a:xfrm>
          <a:prstGeom prst="rect">
            <a:avLst/>
          </a:prstGeom>
        </p:spPr>
        <p:txBody>
          <a:bodyPr wrap="square">
            <a:spAutoFit/>
          </a:bodyPr>
          <a:lstStyle/>
          <a:p>
            <a:pPr>
              <a:spcBef>
                <a:spcPts val="600"/>
              </a:spcBef>
              <a:spcAft>
                <a:spcPts val="600"/>
              </a:spcAft>
            </a:pPr>
            <a:r>
              <a:rPr lang="en-US" sz="2400" dirty="0">
                <a:solidFill>
                  <a:schemeClr val="tx1">
                    <a:lumMod val="75000"/>
                    <a:lumOff val="25000"/>
                  </a:schemeClr>
                </a:solidFill>
                <a:latin typeface="Karla" pitchFamily="2" charset="0"/>
              </a:rPr>
              <a:t>• Up to now we have frozen the entire convolutional base.</a:t>
            </a:r>
          </a:p>
          <a:p>
            <a:pPr>
              <a:spcBef>
                <a:spcPts val="600"/>
              </a:spcBef>
              <a:spcAft>
                <a:spcPts val="600"/>
              </a:spcAft>
            </a:pPr>
            <a:r>
              <a:rPr lang="en-US" sz="2400" dirty="0">
                <a:solidFill>
                  <a:schemeClr val="tx1">
                    <a:lumMod val="75000"/>
                    <a:lumOff val="25000"/>
                  </a:schemeClr>
                </a:solidFill>
                <a:latin typeface="Karla" pitchFamily="2" charset="0"/>
              </a:rPr>
              <a:t>• Remember that earlier layers learn highly generic feature maps (edges, colors, textures).</a:t>
            </a:r>
          </a:p>
          <a:p>
            <a:pPr>
              <a:spcBef>
                <a:spcPts val="600"/>
              </a:spcBef>
              <a:spcAft>
                <a:spcPts val="600"/>
              </a:spcAft>
            </a:pPr>
            <a:r>
              <a:rPr lang="en-US" sz="2400" dirty="0">
                <a:solidFill>
                  <a:schemeClr val="tx1">
                    <a:lumMod val="75000"/>
                    <a:lumOff val="25000"/>
                  </a:schemeClr>
                </a:solidFill>
                <a:latin typeface="Karla" pitchFamily="2" charset="0"/>
              </a:rPr>
              <a:t>• Later layers learn abstract concepts (dog’s ear).</a:t>
            </a:r>
          </a:p>
          <a:p>
            <a:pPr>
              <a:spcBef>
                <a:spcPts val="600"/>
              </a:spcBef>
              <a:spcAft>
                <a:spcPts val="600"/>
              </a:spcAft>
            </a:pPr>
            <a:r>
              <a:rPr lang="en-US" sz="2400" dirty="0">
                <a:solidFill>
                  <a:schemeClr val="tx1">
                    <a:lumMod val="75000"/>
                    <a:lumOff val="25000"/>
                  </a:schemeClr>
                </a:solidFill>
                <a:latin typeface="Karla" pitchFamily="2" charset="0"/>
              </a:rPr>
              <a:t>• To particularize the model to our task, its often worth tuning the later layers as well.</a:t>
            </a:r>
          </a:p>
        </p:txBody>
      </p:sp>
      <p:pic>
        <p:nvPicPr>
          <p:cNvPr id="9" name="Picture 8" descr="A screenshot of a cell phone&#10;&#10;Description automatically generated">
            <a:extLst>
              <a:ext uri="{FF2B5EF4-FFF2-40B4-BE49-F238E27FC236}">
                <a16:creationId xmlns:a16="http://schemas.microsoft.com/office/drawing/2014/main" id="{31D52F19-78AF-48AE-9F4B-FA09E9F49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8553" y="981614"/>
            <a:ext cx="1742158" cy="5784311"/>
          </a:xfrm>
          <a:prstGeom prst="rect">
            <a:avLst/>
          </a:prstGeom>
        </p:spPr>
      </p:pic>
    </p:spTree>
    <p:extLst>
      <p:ext uri="{BB962C8B-B14F-4D97-AF65-F5344CB8AC3E}">
        <p14:creationId xmlns:p14="http://schemas.microsoft.com/office/powerpoint/2010/main" val="24431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Transfer Learning</a:t>
            </a:r>
            <a:r>
              <a:rPr lang="en-US" dirty="0"/>
              <a:t>: Fine-tuning</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63</a:t>
            </a:fld>
            <a:endParaRPr lang="en-US"/>
          </a:p>
        </p:txBody>
      </p:sp>
      <p:sp>
        <p:nvSpPr>
          <p:cNvPr id="8" name="Rectangle 7">
            <a:extLst>
              <a:ext uri="{FF2B5EF4-FFF2-40B4-BE49-F238E27FC236}">
                <a16:creationId xmlns:a16="http://schemas.microsoft.com/office/drawing/2014/main" id="{F9F72452-0D59-4DAA-9BDC-BC15FD400CF2}"/>
              </a:ext>
            </a:extLst>
          </p:cNvPr>
          <p:cNvSpPr/>
          <p:nvPr/>
        </p:nvSpPr>
        <p:spPr>
          <a:xfrm>
            <a:off x="484177" y="1171254"/>
            <a:ext cx="4529611" cy="5016758"/>
          </a:xfrm>
          <a:prstGeom prst="rect">
            <a:avLst/>
          </a:prstGeom>
        </p:spPr>
        <p:txBody>
          <a:bodyPr wrap="square">
            <a:spAutoFit/>
          </a:bodyPr>
          <a:lstStyle/>
          <a:p>
            <a:r>
              <a:rPr lang="en-US" sz="2000" dirty="0">
                <a:solidFill>
                  <a:schemeClr val="tx1">
                    <a:lumMod val="75000"/>
                    <a:lumOff val="25000"/>
                  </a:schemeClr>
                </a:solidFill>
                <a:latin typeface="Karla" pitchFamily="2" charset="0"/>
              </a:rPr>
              <a:t>• A low learning rate can take a lot of time to train on the "later" layers. Since we trained the FC head earlier, we could probably retrain them at a higher learning rate.</a:t>
            </a:r>
          </a:p>
          <a:p>
            <a:r>
              <a:rPr lang="en-US" sz="2000" dirty="0">
                <a:solidFill>
                  <a:schemeClr val="tx1">
                    <a:lumMod val="75000"/>
                    <a:lumOff val="25000"/>
                  </a:schemeClr>
                </a:solidFill>
                <a:latin typeface="Karla" pitchFamily="2" charset="0"/>
              </a:rPr>
              <a:t>• General Idea: Train different layers at different rates.</a:t>
            </a:r>
          </a:p>
          <a:p>
            <a:r>
              <a:rPr lang="en-US" sz="2000" dirty="0">
                <a:solidFill>
                  <a:schemeClr val="tx1">
                    <a:lumMod val="75000"/>
                    <a:lumOff val="25000"/>
                  </a:schemeClr>
                </a:solidFill>
                <a:latin typeface="Karla" pitchFamily="2" charset="0"/>
              </a:rPr>
              <a:t>• Each "earlier" layer or layer group (the color-coded layers in the image) can be trained at 3x-10x smaller learning rate than the next "later" one.</a:t>
            </a:r>
          </a:p>
          <a:p>
            <a:r>
              <a:rPr lang="en-US" sz="2000" dirty="0">
                <a:solidFill>
                  <a:schemeClr val="tx1">
                    <a:lumMod val="75000"/>
                    <a:lumOff val="25000"/>
                  </a:schemeClr>
                </a:solidFill>
                <a:latin typeface="Karla" pitchFamily="2" charset="0"/>
              </a:rPr>
              <a:t>• One could even train the entire network again this way until we overfit and then step back some epochs.</a:t>
            </a:r>
          </a:p>
        </p:txBody>
      </p:sp>
      <p:pic>
        <p:nvPicPr>
          <p:cNvPr id="10" name="Picture 9" descr="A picture containing clock&#10;&#10;Description automatically generated">
            <a:extLst>
              <a:ext uri="{FF2B5EF4-FFF2-40B4-BE49-F238E27FC236}">
                <a16:creationId xmlns:a16="http://schemas.microsoft.com/office/drawing/2014/main" id="{D61FD1D3-0BBA-4C8D-990C-AEE74763B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613" y="2192493"/>
            <a:ext cx="6900187" cy="2999620"/>
          </a:xfrm>
          <a:prstGeom prst="rect">
            <a:avLst/>
          </a:prstGeom>
        </p:spPr>
      </p:pic>
    </p:spTree>
    <p:extLst>
      <p:ext uri="{BB962C8B-B14F-4D97-AF65-F5344CB8AC3E}">
        <p14:creationId xmlns:p14="http://schemas.microsoft.com/office/powerpoint/2010/main" val="19477406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smtClean="0"/>
              <a:t>Cool Transfer learning application</a:t>
            </a:r>
            <a:endParaRPr lang="es-CL" dirty="0"/>
          </a:p>
        </p:txBody>
      </p:sp>
      <p:sp>
        <p:nvSpPr>
          <p:cNvPr id="3" name="Marcador de contenido 2">
            <a:extLst>
              <a:ext uri="{FF2B5EF4-FFF2-40B4-BE49-F238E27FC236}">
                <a16:creationId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a:t>NVIDIA Video </a:t>
            </a:r>
            <a:r>
              <a:rPr lang="es-CL" err="1"/>
              <a:t>to</a:t>
            </a:r>
            <a:r>
              <a:rPr lang="es-CL"/>
              <a:t> Video </a:t>
            </a:r>
            <a:r>
              <a:rPr lang="es-CL" err="1"/>
              <a:t>Synthesis</a:t>
            </a:r>
            <a:r>
              <a:rPr lang="es-CL"/>
              <a:t> - 2018</a:t>
            </a:r>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64</a:t>
            </a:fld>
            <a:endParaRPr lang="en-US" dirty="0"/>
          </a:p>
        </p:txBody>
      </p:sp>
      <p:pic>
        <p:nvPicPr>
          <p:cNvPr id="65538" name="Picture 2" descr="pose.gif">
            <a:extLst>
              <a:ext uri="{FF2B5EF4-FFF2-40B4-BE49-F238E27FC236}">
                <a16:creationId xmlns:a16="http://schemas.microsoft.com/office/drawing/2014/main" id="{2324F5C9-6F59-4ED3-96C3-14CD28452BB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9465" y="1443275"/>
            <a:ext cx="8373069" cy="4887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4382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a:t>Latest events on Image Recognition</a:t>
            </a:r>
          </a:p>
        </p:txBody>
      </p:sp>
      <p:sp>
        <p:nvSpPr>
          <p:cNvPr id="3" name="Marcador de contenido 2">
            <a:extLst>
              <a:ext uri="{FF2B5EF4-FFF2-40B4-BE49-F238E27FC236}">
                <a16:creationId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err="1"/>
              <a:t>Mask</a:t>
            </a:r>
            <a:r>
              <a:rPr lang="es-CL"/>
              <a:t>- RCNN - 2017</a:t>
            </a:r>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65</a:t>
            </a:fld>
            <a:endParaRPr lang="en-US" dirty="0"/>
          </a:p>
        </p:txBody>
      </p:sp>
      <p:pic>
        <p:nvPicPr>
          <p:cNvPr id="5" name="MaskRCNNcut">
            <a:hlinkClick r:id="" action="ppaction://media"/>
            <a:extLst>
              <a:ext uri="{FF2B5EF4-FFF2-40B4-BE49-F238E27FC236}">
                <a16:creationId xmlns:a16="http://schemas.microsoft.com/office/drawing/2014/main" id="{9141FD2D-4B8E-4D82-B3F6-4392C3BDCF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21375" y="1395167"/>
            <a:ext cx="8636841" cy="4858223"/>
          </a:xfrm>
          <a:prstGeom prst="rect">
            <a:avLst/>
          </a:prstGeom>
        </p:spPr>
      </p:pic>
    </p:spTree>
    <p:extLst>
      <p:ext uri="{BB962C8B-B14F-4D97-AF65-F5344CB8AC3E}">
        <p14:creationId xmlns:p14="http://schemas.microsoft.com/office/powerpoint/2010/main" val="185893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Review from last lecture</a:t>
            </a:r>
          </a:p>
          <a:p>
            <a:pPr marL="514350" indent="-514350">
              <a:spcAft>
                <a:spcPts val="1200"/>
              </a:spcAft>
              <a:buFont typeface="+mj-lt"/>
              <a:buAutoNum type="arabicPeriod"/>
            </a:pPr>
            <a:r>
              <a:rPr lang="en-US" dirty="0"/>
              <a:t>Training CNNs </a:t>
            </a:r>
          </a:p>
          <a:p>
            <a:pPr marL="514350" indent="-514350">
              <a:spcAft>
                <a:spcPts val="1200"/>
              </a:spcAft>
              <a:buFont typeface="+mj-lt"/>
              <a:buAutoNum type="arabicPeriod"/>
            </a:pPr>
            <a:r>
              <a:rPr lang="en-US" dirty="0" err="1"/>
              <a:t>BackProp</a:t>
            </a:r>
            <a:r>
              <a:rPr lang="en-US" dirty="0"/>
              <a:t> of </a:t>
            </a:r>
            <a:r>
              <a:rPr lang="en-US" dirty="0" err="1"/>
              <a:t>MaxPooling</a:t>
            </a:r>
            <a:r>
              <a:rPr lang="en-US" dirty="0"/>
              <a:t> layer </a:t>
            </a:r>
          </a:p>
          <a:p>
            <a:pPr marL="514350" indent="-514350">
              <a:spcAft>
                <a:spcPts val="1200"/>
              </a:spcAft>
              <a:buFont typeface="+mj-lt"/>
              <a:buAutoNum type="arabicPeriod"/>
            </a:pPr>
            <a:r>
              <a:rPr lang="en-US" dirty="0"/>
              <a:t>Layers Receptive Field</a:t>
            </a:r>
          </a:p>
          <a:p>
            <a:pPr marL="514350" indent="-514350">
              <a:spcAft>
                <a:spcPts val="1200"/>
              </a:spcAft>
              <a:buFont typeface="+mj-lt"/>
              <a:buAutoNum type="arabicPeriod"/>
            </a:pPr>
            <a:r>
              <a:rPr lang="en-US" dirty="0"/>
              <a:t>Saliency maps  - more graphics</a:t>
            </a:r>
          </a:p>
          <a:p>
            <a:pPr marL="514350" indent="-514350">
              <a:spcAft>
                <a:spcPts val="1200"/>
              </a:spcAft>
              <a:buFont typeface="+mj-lt"/>
              <a:buAutoNum type="arabicPeriod"/>
            </a:pPr>
            <a:r>
              <a:rPr lang="en-US" dirty="0"/>
              <a:t>Transfer Learning. - AC295 </a:t>
            </a:r>
          </a:p>
          <a:p>
            <a:pPr marL="514350" indent="-514350">
              <a:spcAft>
                <a:spcPts val="1200"/>
              </a:spcAft>
              <a:buFont typeface="+mj-lt"/>
              <a:buAutoNum type="arabicPeriod"/>
            </a:pPr>
            <a:r>
              <a:rPr lang="en-US" dirty="0"/>
              <a:t>Segmentation </a:t>
            </a:r>
          </a:p>
          <a:p>
            <a:pPr marL="514350" indent="-514350">
              <a:spcAft>
                <a:spcPts val="1200"/>
              </a:spcAft>
              <a:buFont typeface="+mj-lt"/>
              <a:buAutoNum type="arabicPeriod"/>
            </a:pPr>
            <a:r>
              <a:rPr lang="en-US" b="1" dirty="0"/>
              <a:t>A bit of history and SOTA</a:t>
            </a:r>
          </a:p>
          <a:p>
            <a:pPr marL="514350" indent="-514350">
              <a:spcAft>
                <a:spcPts val="1200"/>
              </a:spcAft>
              <a:buFont typeface="+mj-lt"/>
              <a:buAutoNum type="arabicPeriod"/>
            </a:pP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Tree>
    <p:extLst>
      <p:ext uri="{BB962C8B-B14F-4D97-AF65-F5344CB8AC3E}">
        <p14:creationId xmlns:p14="http://schemas.microsoft.com/office/powerpoint/2010/main" val="1351798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A6A1-0AA7-4851-805C-65C3F6CAE7A6}"/>
              </a:ext>
            </a:extLst>
          </p:cNvPr>
          <p:cNvSpPr>
            <a:spLocks noGrp="1"/>
          </p:cNvSpPr>
          <p:nvPr>
            <p:ph type="title"/>
          </p:nvPr>
        </p:nvSpPr>
        <p:spPr/>
        <p:txBody>
          <a:bodyPr/>
          <a:lstStyle/>
          <a:p>
            <a:r>
              <a:rPr lang="en-US" dirty="0"/>
              <a:t>Initial ideas</a:t>
            </a:r>
          </a:p>
        </p:txBody>
      </p:sp>
      <p:sp>
        <p:nvSpPr>
          <p:cNvPr id="3" name="Content Placeholder 2">
            <a:extLst>
              <a:ext uri="{FF2B5EF4-FFF2-40B4-BE49-F238E27FC236}">
                <a16:creationId xmlns:a16="http://schemas.microsoft.com/office/drawing/2014/main" id="{86890EF4-A516-4F14-B181-9542FDDA0B1F}"/>
              </a:ext>
            </a:extLst>
          </p:cNvPr>
          <p:cNvSpPr>
            <a:spLocks noGrp="1"/>
          </p:cNvSpPr>
          <p:nvPr>
            <p:ph idx="1"/>
          </p:nvPr>
        </p:nvSpPr>
        <p:spPr>
          <a:xfrm>
            <a:off x="833415" y="1002446"/>
            <a:ext cx="10327008" cy="4317518"/>
          </a:xfrm>
        </p:spPr>
        <p:txBody>
          <a:bodyPr/>
          <a:lstStyle/>
          <a:p>
            <a:pPr marL="457200" indent="-457200">
              <a:buFont typeface="Arial" panose="020B0604020202020204" pitchFamily="34" charset="0"/>
              <a:buChar char="•"/>
            </a:pPr>
            <a:r>
              <a:rPr lang="en-US" sz="2400" dirty="0"/>
              <a:t>The first piece of research proposing something similar to a Convolutional Neural Network was authored by </a:t>
            </a:r>
            <a:r>
              <a:rPr lang="en-US" sz="2400" dirty="0" err="1"/>
              <a:t>Kunihiko</a:t>
            </a:r>
            <a:r>
              <a:rPr lang="en-US" sz="2400" dirty="0"/>
              <a:t> Fukushima in 1980, and was called the </a:t>
            </a:r>
            <a:r>
              <a:rPr lang="en-US" sz="2400" b="1" dirty="0">
                <a:solidFill>
                  <a:schemeClr val="tx2">
                    <a:lumMod val="75000"/>
                  </a:schemeClr>
                </a:solidFill>
              </a:rPr>
              <a:t>NeoCognitron</a:t>
            </a:r>
            <a:r>
              <a:rPr lang="en-US" sz="2400" baseline="30000" dirty="0"/>
              <a:t>1</a:t>
            </a:r>
            <a:r>
              <a:rPr lang="en-US" sz="2400" dirty="0"/>
              <a:t>.</a:t>
            </a:r>
          </a:p>
          <a:p>
            <a:pPr marL="457200" indent="-457200">
              <a:buFont typeface="Arial" panose="020B0604020202020204" pitchFamily="34" charset="0"/>
              <a:buChar char="•"/>
            </a:pPr>
            <a:r>
              <a:rPr lang="en-US" sz="2400" dirty="0"/>
              <a:t>Inspired by discoveries on visual cortex of mammals.</a:t>
            </a:r>
          </a:p>
          <a:p>
            <a:pPr marL="457200" indent="-457200">
              <a:buFont typeface="Arial" panose="020B0604020202020204" pitchFamily="34" charset="0"/>
              <a:buChar char="•"/>
            </a:pPr>
            <a:r>
              <a:rPr lang="en-US" sz="2400" dirty="0"/>
              <a:t>Fukushima applied the </a:t>
            </a:r>
            <a:r>
              <a:rPr lang="en-US" sz="2400" dirty="0" err="1"/>
              <a:t>NeoCognitron</a:t>
            </a:r>
            <a:r>
              <a:rPr lang="en-US" sz="2400" dirty="0"/>
              <a:t> to hand-written character recognition.</a:t>
            </a:r>
          </a:p>
          <a:p>
            <a:pPr marL="457200" indent="-457200">
              <a:buFont typeface="Arial" panose="020B0604020202020204" pitchFamily="34" charset="0"/>
              <a:buChar char="•"/>
            </a:pPr>
            <a:r>
              <a:rPr lang="en-US" sz="2400" dirty="0"/>
              <a:t>End of the 80’s: several papers advanced the field</a:t>
            </a:r>
          </a:p>
          <a:p>
            <a:pPr marL="1200120" lvl="1" indent="-457200">
              <a:buFont typeface="Arial" panose="020B0604020202020204" pitchFamily="34" charset="0"/>
              <a:buChar char="•"/>
            </a:pPr>
            <a:r>
              <a:rPr lang="en-US" sz="2000" b="1" dirty="0">
                <a:solidFill>
                  <a:schemeClr val="accent2">
                    <a:lumMod val="50000"/>
                  </a:schemeClr>
                </a:solidFill>
              </a:rPr>
              <a:t>Backpropagation</a:t>
            </a:r>
            <a:r>
              <a:rPr lang="en-US" sz="2000" dirty="0">
                <a:solidFill>
                  <a:schemeClr val="accent2">
                    <a:lumMod val="50000"/>
                  </a:schemeClr>
                </a:solidFill>
              </a:rPr>
              <a:t> </a:t>
            </a:r>
            <a:r>
              <a:rPr lang="en-US" sz="2000" dirty="0"/>
              <a:t>published in French by Yann </a:t>
            </a:r>
            <a:r>
              <a:rPr lang="en-US" sz="2000" dirty="0" err="1"/>
              <a:t>LeCun</a:t>
            </a:r>
            <a:r>
              <a:rPr lang="en-US" sz="2000" dirty="0"/>
              <a:t> in 1985 (independently discovered by other researchers as well)</a:t>
            </a:r>
          </a:p>
          <a:p>
            <a:pPr marL="1200120" lvl="1" indent="-457200">
              <a:buFont typeface="Arial" panose="020B0604020202020204" pitchFamily="34" charset="0"/>
              <a:buChar char="•"/>
            </a:pPr>
            <a:r>
              <a:rPr lang="en-US" sz="2000" dirty="0"/>
              <a:t>TDNN by </a:t>
            </a:r>
            <a:r>
              <a:rPr lang="en-US" sz="2000" dirty="0" err="1"/>
              <a:t>Waiber</a:t>
            </a:r>
            <a:r>
              <a:rPr lang="en-US" sz="2000" dirty="0"/>
              <a:t> et al., 1989 - </a:t>
            </a:r>
            <a:r>
              <a:rPr lang="en-US" sz="2000" b="1" dirty="0">
                <a:solidFill>
                  <a:schemeClr val="accent2">
                    <a:lumMod val="50000"/>
                  </a:schemeClr>
                </a:solidFill>
              </a:rPr>
              <a:t>Convolutional-like</a:t>
            </a:r>
            <a:r>
              <a:rPr lang="en-US" sz="2000" dirty="0"/>
              <a:t> network trained with backprop.</a:t>
            </a:r>
          </a:p>
          <a:p>
            <a:pPr marL="1200120" lvl="1" indent="-457200">
              <a:buFont typeface="Arial" panose="020B0604020202020204" pitchFamily="34" charset="0"/>
              <a:buChar char="•"/>
            </a:pPr>
            <a:r>
              <a:rPr lang="en-US" sz="2000" dirty="0"/>
              <a:t>Backpropagation applied to handwritten zip code recognition by </a:t>
            </a:r>
            <a:r>
              <a:rPr lang="en-US" sz="2000" dirty="0" err="1"/>
              <a:t>LeCun</a:t>
            </a:r>
            <a:r>
              <a:rPr lang="en-US" sz="2000" dirty="0"/>
              <a:t> et al., 1989</a:t>
            </a:r>
            <a:endParaRPr lang="en-US" dirty="0"/>
          </a:p>
        </p:txBody>
      </p:sp>
      <p:sp>
        <p:nvSpPr>
          <p:cNvPr id="4" name="Slide Number Placeholder 3">
            <a:extLst>
              <a:ext uri="{FF2B5EF4-FFF2-40B4-BE49-F238E27FC236}">
                <a16:creationId xmlns:a16="http://schemas.microsoft.com/office/drawing/2014/main" id="{A5487D17-7B30-4720-8F0F-8AA06FCC44F9}"/>
              </a:ext>
            </a:extLst>
          </p:cNvPr>
          <p:cNvSpPr>
            <a:spLocks noGrp="1"/>
          </p:cNvSpPr>
          <p:nvPr>
            <p:ph type="sldNum" sz="quarter" idx="12"/>
          </p:nvPr>
        </p:nvSpPr>
        <p:spPr/>
        <p:txBody>
          <a:bodyPr/>
          <a:lstStyle/>
          <a:p>
            <a:fld id="{AD29F1E6-0A42-6342-8A19-FA364A33AB30}" type="slidenum">
              <a:rPr lang="en-US" smtClean="0"/>
              <a:t>67</a:t>
            </a:fld>
            <a:endParaRPr lang="en-US"/>
          </a:p>
        </p:txBody>
      </p:sp>
      <p:sp>
        <p:nvSpPr>
          <p:cNvPr id="5" name="TextBox 4">
            <a:extLst>
              <a:ext uri="{FF2B5EF4-FFF2-40B4-BE49-F238E27FC236}">
                <a16:creationId xmlns:a16="http://schemas.microsoft.com/office/drawing/2014/main" id="{EB516FBD-309B-41C9-AAC0-402EF5302BCE}"/>
              </a:ext>
            </a:extLst>
          </p:cNvPr>
          <p:cNvSpPr txBox="1"/>
          <p:nvPr/>
        </p:nvSpPr>
        <p:spPr>
          <a:xfrm>
            <a:off x="879927" y="5982569"/>
            <a:ext cx="10653204" cy="523220"/>
          </a:xfrm>
          <a:prstGeom prst="rect">
            <a:avLst/>
          </a:prstGeom>
          <a:noFill/>
        </p:spPr>
        <p:txBody>
          <a:bodyPr wrap="square" rtlCol="0">
            <a:spAutoFit/>
          </a:bodyPr>
          <a:lstStyle/>
          <a:p>
            <a:r>
              <a:rPr lang="en-US" sz="1400" baseline="30000" dirty="0"/>
              <a:t>1 </a:t>
            </a:r>
            <a:r>
              <a:rPr lang="en-US" sz="1400" dirty="0"/>
              <a:t>K. Fukushima. </a:t>
            </a:r>
            <a:r>
              <a:rPr lang="en-US" sz="1400" dirty="0" err="1"/>
              <a:t>Neocognitron</a:t>
            </a:r>
            <a:r>
              <a:rPr lang="en-US" sz="1400" dirty="0"/>
              <a:t>: A self-organizing neural network model for a mechanism of pattern recognition unaffected by shift in position. Biological Cybernetics, 36(4): 93-202, 1980.</a:t>
            </a:r>
          </a:p>
        </p:txBody>
      </p:sp>
      <p:cxnSp>
        <p:nvCxnSpPr>
          <p:cNvPr id="7" name="Straight Connector 6">
            <a:extLst>
              <a:ext uri="{FF2B5EF4-FFF2-40B4-BE49-F238E27FC236}">
                <a16:creationId xmlns:a16="http://schemas.microsoft.com/office/drawing/2014/main" id="{32FDE421-FB76-4705-AA04-DF1D2DEB4899}"/>
              </a:ext>
            </a:extLst>
          </p:cNvPr>
          <p:cNvCxnSpPr/>
          <p:nvPr/>
        </p:nvCxnSpPr>
        <p:spPr>
          <a:xfrm>
            <a:off x="424259" y="5912876"/>
            <a:ext cx="1156454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48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B18C7-151B-488C-8D4A-5D7157FB8958}"/>
              </a:ext>
            </a:extLst>
          </p:cNvPr>
          <p:cNvSpPr>
            <a:spLocks noGrp="1"/>
          </p:cNvSpPr>
          <p:nvPr>
            <p:ph type="title"/>
          </p:nvPr>
        </p:nvSpPr>
        <p:spPr/>
        <p:txBody>
          <a:bodyPr/>
          <a:lstStyle/>
          <a:p>
            <a:r>
              <a:rPr lang="en-US" dirty="0" err="1"/>
              <a:t>LeNet</a:t>
            </a:r>
            <a:endParaRPr lang="en-US" dirty="0"/>
          </a:p>
        </p:txBody>
      </p:sp>
      <p:sp>
        <p:nvSpPr>
          <p:cNvPr id="3" name="Content Placeholder 2">
            <a:extLst>
              <a:ext uri="{FF2B5EF4-FFF2-40B4-BE49-F238E27FC236}">
                <a16:creationId xmlns:a16="http://schemas.microsoft.com/office/drawing/2014/main" id="{59541FE4-5572-417E-A6FD-74C734C3F990}"/>
              </a:ext>
            </a:extLst>
          </p:cNvPr>
          <p:cNvSpPr>
            <a:spLocks noGrp="1"/>
          </p:cNvSpPr>
          <p:nvPr>
            <p:ph idx="1"/>
          </p:nvPr>
        </p:nvSpPr>
        <p:spPr/>
        <p:txBody>
          <a:bodyPr/>
          <a:lstStyle/>
          <a:p>
            <a:pPr marL="457200" indent="-457200">
              <a:buFont typeface="Arial" panose="020B0604020202020204" pitchFamily="34" charset="0"/>
              <a:buChar char="•"/>
            </a:pPr>
            <a:r>
              <a:rPr lang="en-US" sz="2400" dirty="0"/>
              <a:t>November 1998: </a:t>
            </a:r>
            <a:r>
              <a:rPr lang="en-US" sz="2400" dirty="0" err="1"/>
              <a:t>LeCun</a:t>
            </a:r>
            <a:r>
              <a:rPr lang="en-US" sz="2400" dirty="0"/>
              <a:t> publishes one of his most recognized papers describing a “modern” CNN architecture for document recognition, called LeNet</a:t>
            </a:r>
            <a:r>
              <a:rPr lang="en-US" sz="2400" baseline="30000" dirty="0"/>
              <a:t>1</a:t>
            </a:r>
            <a:r>
              <a:rPr lang="en-US" sz="2400" dirty="0"/>
              <a:t>. </a:t>
            </a:r>
          </a:p>
          <a:p>
            <a:pPr marL="457200" indent="-457200">
              <a:buFont typeface="Arial" panose="020B0604020202020204" pitchFamily="34" charset="0"/>
              <a:buChar char="•"/>
            </a:pPr>
            <a:r>
              <a:rPr lang="en-US" sz="2400" dirty="0"/>
              <a:t>Not his first iteration, this was in fact LeNet-5, but this paper is the commonly cited publication when talking about </a:t>
            </a:r>
            <a:r>
              <a:rPr lang="en-US" sz="2400" dirty="0" err="1"/>
              <a:t>LeNet</a:t>
            </a:r>
            <a:r>
              <a:rPr lang="en-US" sz="2400" dirty="0"/>
              <a:t>.</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9106C9ED-EED9-4A22-8E10-0F8BD147109C}"/>
              </a:ext>
            </a:extLst>
          </p:cNvPr>
          <p:cNvSpPr>
            <a:spLocks noGrp="1"/>
          </p:cNvSpPr>
          <p:nvPr>
            <p:ph type="sldNum" sz="quarter" idx="12"/>
          </p:nvPr>
        </p:nvSpPr>
        <p:spPr/>
        <p:txBody>
          <a:bodyPr/>
          <a:lstStyle/>
          <a:p>
            <a:fld id="{AD29F1E6-0A42-6342-8A19-FA364A33AB30}" type="slidenum">
              <a:rPr lang="en-US" smtClean="0"/>
              <a:t>68</a:t>
            </a:fld>
            <a:endParaRPr lang="en-US"/>
          </a:p>
        </p:txBody>
      </p:sp>
      <p:pic>
        <p:nvPicPr>
          <p:cNvPr id="6" name="Picture 5">
            <a:extLst>
              <a:ext uri="{FF2B5EF4-FFF2-40B4-BE49-F238E27FC236}">
                <a16:creationId xmlns:a16="http://schemas.microsoft.com/office/drawing/2014/main" id="{496E2A27-332F-4884-B88B-D9A3FF3E8029}"/>
              </a:ext>
            </a:extLst>
          </p:cNvPr>
          <p:cNvPicPr>
            <a:picLocks noChangeAspect="1"/>
          </p:cNvPicPr>
          <p:nvPr/>
        </p:nvPicPr>
        <p:blipFill>
          <a:blip r:embed="rId2"/>
          <a:stretch>
            <a:fillRect/>
          </a:stretch>
        </p:blipFill>
        <p:spPr>
          <a:xfrm>
            <a:off x="2079812" y="3375147"/>
            <a:ext cx="7860270" cy="2173365"/>
          </a:xfrm>
          <a:prstGeom prst="rect">
            <a:avLst/>
          </a:prstGeom>
        </p:spPr>
      </p:pic>
      <p:sp>
        <p:nvSpPr>
          <p:cNvPr id="7" name="TextBox 6">
            <a:extLst>
              <a:ext uri="{FF2B5EF4-FFF2-40B4-BE49-F238E27FC236}">
                <a16:creationId xmlns:a16="http://schemas.microsoft.com/office/drawing/2014/main" id="{D88CD323-F6D0-407C-8D4A-1BF1DDE9E72E}"/>
              </a:ext>
            </a:extLst>
          </p:cNvPr>
          <p:cNvSpPr txBox="1"/>
          <p:nvPr/>
        </p:nvSpPr>
        <p:spPr>
          <a:xfrm>
            <a:off x="833415" y="5807937"/>
            <a:ext cx="10653204" cy="307777"/>
          </a:xfrm>
          <a:prstGeom prst="rect">
            <a:avLst/>
          </a:prstGeom>
          <a:noFill/>
        </p:spPr>
        <p:txBody>
          <a:bodyPr wrap="square" rtlCol="0">
            <a:spAutoFit/>
          </a:bodyPr>
          <a:lstStyle/>
          <a:p>
            <a:r>
              <a:rPr lang="en-US" sz="1400" baseline="30000" dirty="0"/>
              <a:t>1 </a:t>
            </a:r>
            <a:r>
              <a:rPr lang="en-US" sz="1400" dirty="0" err="1"/>
              <a:t>LeCun</a:t>
            </a:r>
            <a:r>
              <a:rPr lang="en-US" sz="1400" dirty="0"/>
              <a:t>, Yann, et al. "Gradient-based learning applied to document recognition." </a:t>
            </a:r>
            <a:r>
              <a:rPr lang="en-US" sz="1400" i="1" dirty="0"/>
              <a:t>Proceedings of the IEEE</a:t>
            </a:r>
            <a:r>
              <a:rPr lang="en-US" sz="1400" dirty="0"/>
              <a:t> 86.11 (1998): 2278-2324.</a:t>
            </a:r>
          </a:p>
        </p:txBody>
      </p:sp>
      <p:cxnSp>
        <p:nvCxnSpPr>
          <p:cNvPr id="8" name="Straight Connector 7">
            <a:extLst>
              <a:ext uri="{FF2B5EF4-FFF2-40B4-BE49-F238E27FC236}">
                <a16:creationId xmlns:a16="http://schemas.microsoft.com/office/drawing/2014/main" id="{7C6C400F-38C5-48E1-946B-D4F8402C7749}"/>
              </a:ext>
            </a:extLst>
          </p:cNvPr>
          <p:cNvCxnSpPr/>
          <p:nvPr/>
        </p:nvCxnSpPr>
        <p:spPr>
          <a:xfrm>
            <a:off x="349292" y="5678224"/>
            <a:ext cx="1156454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862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BFDB-48C4-4E72-9421-627D16B32024}"/>
              </a:ext>
            </a:extLst>
          </p:cNvPr>
          <p:cNvSpPr>
            <a:spLocks noGrp="1"/>
          </p:cNvSpPr>
          <p:nvPr>
            <p:ph type="title"/>
          </p:nvPr>
        </p:nvSpPr>
        <p:spPr/>
        <p:txBody>
          <a:bodyPr/>
          <a:lstStyle/>
          <a:p>
            <a:r>
              <a:rPr lang="en-US" dirty="0" err="1"/>
              <a:t>AlexNet</a:t>
            </a:r>
            <a:endParaRPr lang="en-US" dirty="0"/>
          </a:p>
        </p:txBody>
      </p:sp>
      <p:pic>
        <p:nvPicPr>
          <p:cNvPr id="6" name="Content Placeholder 5">
            <a:extLst>
              <a:ext uri="{FF2B5EF4-FFF2-40B4-BE49-F238E27FC236}">
                <a16:creationId xmlns:a16="http://schemas.microsoft.com/office/drawing/2014/main" id="{EFF0DA9B-8CAB-4181-AE55-62B76FB0BCB7}"/>
              </a:ext>
            </a:extLst>
          </p:cNvPr>
          <p:cNvPicPr>
            <a:picLocks noGrp="1" noChangeAspect="1"/>
          </p:cNvPicPr>
          <p:nvPr>
            <p:ph idx="1"/>
          </p:nvPr>
        </p:nvPicPr>
        <p:blipFill>
          <a:blip r:embed="rId3"/>
          <a:stretch>
            <a:fillRect/>
          </a:stretch>
        </p:blipFill>
        <p:spPr>
          <a:xfrm>
            <a:off x="5743511" y="4421066"/>
            <a:ext cx="6119003" cy="2111375"/>
          </a:xfrm>
        </p:spPr>
      </p:pic>
      <p:sp>
        <p:nvSpPr>
          <p:cNvPr id="4" name="Slide Number Placeholder 3">
            <a:extLst>
              <a:ext uri="{FF2B5EF4-FFF2-40B4-BE49-F238E27FC236}">
                <a16:creationId xmlns:a16="http://schemas.microsoft.com/office/drawing/2014/main" id="{AF33D93C-AC49-48C4-A51D-D2D340E00522}"/>
              </a:ext>
            </a:extLst>
          </p:cNvPr>
          <p:cNvSpPr>
            <a:spLocks noGrp="1"/>
          </p:cNvSpPr>
          <p:nvPr>
            <p:ph type="sldNum" sz="quarter" idx="12"/>
          </p:nvPr>
        </p:nvSpPr>
        <p:spPr/>
        <p:txBody>
          <a:bodyPr/>
          <a:lstStyle/>
          <a:p>
            <a:fld id="{AD29F1E6-0A42-6342-8A19-FA364A33AB30}" type="slidenum">
              <a:rPr lang="en-US" smtClean="0"/>
              <a:t>69</a:t>
            </a:fld>
            <a:endParaRPr lang="en-US"/>
          </a:p>
        </p:txBody>
      </p:sp>
      <p:sp>
        <p:nvSpPr>
          <p:cNvPr id="7" name="Content Placeholder 2">
            <a:extLst>
              <a:ext uri="{FF2B5EF4-FFF2-40B4-BE49-F238E27FC236}">
                <a16:creationId xmlns:a16="http://schemas.microsoft.com/office/drawing/2014/main" id="{D7A9F407-3802-4F6F-BB63-6D03D8B6AF06}"/>
              </a:ext>
            </a:extLst>
          </p:cNvPr>
          <p:cNvSpPr txBox="1">
            <a:spLocks/>
          </p:cNvSpPr>
          <p:nvPr/>
        </p:nvSpPr>
        <p:spPr>
          <a:xfrm>
            <a:off x="833415" y="961925"/>
            <a:ext cx="7268169" cy="480241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Developed by Alex </a:t>
            </a:r>
            <a:r>
              <a:rPr lang="en-US" sz="2000" dirty="0" err="1"/>
              <a:t>Krizhevsky</a:t>
            </a:r>
            <a:r>
              <a:rPr lang="en-US" sz="2000" dirty="0"/>
              <a:t>, Ilya </a:t>
            </a:r>
            <a:r>
              <a:rPr lang="en-US" sz="2000" dirty="0" err="1"/>
              <a:t>Sutskever</a:t>
            </a:r>
            <a:r>
              <a:rPr lang="en-US" sz="2000" dirty="0"/>
              <a:t> and Geoffrey Hinton at </a:t>
            </a:r>
            <a:r>
              <a:rPr lang="en-US" sz="2000" dirty="0" err="1"/>
              <a:t>Utoronto</a:t>
            </a:r>
            <a:r>
              <a:rPr lang="en-US" sz="2000" dirty="0"/>
              <a:t> in 2012. More than 25000 citations.</a:t>
            </a:r>
          </a:p>
          <a:p>
            <a:pPr marL="457200" indent="-457200">
              <a:buFont typeface="Arial" panose="020B0604020202020204" pitchFamily="34" charset="0"/>
              <a:buChar char="•"/>
            </a:pPr>
            <a:r>
              <a:rPr lang="en-US" sz="2000" dirty="0"/>
              <a:t>Destroyed the competition in the 2012 </a:t>
            </a:r>
            <a:r>
              <a:rPr lang="en-US" sz="2000" dirty="0">
                <a:solidFill>
                  <a:srgbClr val="C00000"/>
                </a:solidFill>
              </a:rPr>
              <a:t>ImageNet Large Scale Visual Recognition Challenge. </a:t>
            </a:r>
            <a:r>
              <a:rPr lang="en-US" sz="2000" dirty="0">
                <a:solidFill>
                  <a:schemeClr val="tx1">
                    <a:lumMod val="75000"/>
                    <a:lumOff val="25000"/>
                  </a:schemeClr>
                </a:solidFill>
              </a:rPr>
              <a:t>Showed benefits of CNNs and kickstarted AI revolution.</a:t>
            </a:r>
          </a:p>
          <a:p>
            <a:pPr marL="457200" indent="-457200">
              <a:buFont typeface="Arial" panose="020B0604020202020204" pitchFamily="34" charset="0"/>
              <a:buChar char="•"/>
            </a:pPr>
            <a:r>
              <a:rPr lang="en-US" sz="2000" dirty="0"/>
              <a:t>top-5 error of 15.3%, more than 10.8 percentage points lower than runner-up.</a:t>
            </a:r>
            <a:endParaRPr lang="en-US" sz="2000" dirty="0">
              <a:solidFill>
                <a:schemeClr val="tx1">
                  <a:lumMod val="75000"/>
                  <a:lumOff val="25000"/>
                </a:schemeClr>
              </a:solidFill>
            </a:endParaRPr>
          </a:p>
          <a:p>
            <a:pPr marL="457200" indent="-45720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157FC50C-19DC-488B-9DD5-C8C3BB6209F2}"/>
              </a:ext>
            </a:extLst>
          </p:cNvPr>
          <p:cNvPicPr>
            <a:picLocks noChangeAspect="1"/>
          </p:cNvPicPr>
          <p:nvPr/>
        </p:nvPicPr>
        <p:blipFill rotWithShape="1">
          <a:blip r:embed="rId4"/>
          <a:srcRect t="7261" b="3134"/>
          <a:stretch/>
        </p:blipFill>
        <p:spPr>
          <a:xfrm>
            <a:off x="8571220" y="131240"/>
            <a:ext cx="3665441" cy="4010934"/>
          </a:xfrm>
          <a:prstGeom prst="rect">
            <a:avLst/>
          </a:prstGeom>
        </p:spPr>
      </p:pic>
      <p:sp>
        <p:nvSpPr>
          <p:cNvPr id="10" name="TextBox 9">
            <a:extLst>
              <a:ext uri="{FF2B5EF4-FFF2-40B4-BE49-F238E27FC236}">
                <a16:creationId xmlns:a16="http://schemas.microsoft.com/office/drawing/2014/main" id="{2A66CF0D-7C02-4068-BC82-AA64B9C62BC9}"/>
              </a:ext>
            </a:extLst>
          </p:cNvPr>
          <p:cNvSpPr txBox="1"/>
          <p:nvPr/>
        </p:nvSpPr>
        <p:spPr>
          <a:xfrm>
            <a:off x="9144000" y="2912409"/>
            <a:ext cx="868680" cy="307777"/>
          </a:xfrm>
          <a:prstGeom prst="rect">
            <a:avLst/>
          </a:prstGeom>
          <a:noFill/>
        </p:spPr>
        <p:txBody>
          <a:bodyPr wrap="square" rtlCol="0">
            <a:spAutoFit/>
          </a:bodyPr>
          <a:lstStyle/>
          <a:p>
            <a:r>
              <a:rPr lang="en-US" sz="1400" dirty="0" err="1">
                <a:solidFill>
                  <a:srgbClr val="00B0F0"/>
                </a:solidFill>
              </a:rPr>
              <a:t>AlexNet</a:t>
            </a:r>
            <a:endParaRPr lang="en-US" sz="1400" dirty="0">
              <a:solidFill>
                <a:srgbClr val="00B0F0"/>
              </a:solidFill>
            </a:endParaRPr>
          </a:p>
        </p:txBody>
      </p:sp>
      <p:sp>
        <p:nvSpPr>
          <p:cNvPr id="11" name="TextBox 10">
            <a:extLst>
              <a:ext uri="{FF2B5EF4-FFF2-40B4-BE49-F238E27FC236}">
                <a16:creationId xmlns:a16="http://schemas.microsoft.com/office/drawing/2014/main" id="{ACA3BA2B-3DA9-4563-92CB-D0397103ABAA}"/>
              </a:ext>
            </a:extLst>
          </p:cNvPr>
          <p:cNvSpPr txBox="1"/>
          <p:nvPr/>
        </p:nvSpPr>
        <p:spPr>
          <a:xfrm>
            <a:off x="537301" y="3631711"/>
            <a:ext cx="5206210" cy="2246769"/>
          </a:xfrm>
          <a:prstGeom prst="rect">
            <a:avLst/>
          </a:prstGeom>
          <a:noFill/>
        </p:spPr>
        <p:txBody>
          <a:bodyPr wrap="square" rtlCol="0">
            <a:spAutoFit/>
          </a:bodyPr>
          <a:lstStyle/>
          <a:p>
            <a:pPr marL="628620" indent="-342900">
              <a:buFont typeface="Arial" panose="020B0604020202020204" pitchFamily="34" charset="0"/>
              <a:buChar char="•"/>
            </a:pPr>
            <a:r>
              <a:rPr lang="en-US" sz="2000" dirty="0">
                <a:solidFill>
                  <a:schemeClr val="tx1">
                    <a:lumMod val="75000"/>
                    <a:lumOff val="25000"/>
                  </a:schemeClr>
                </a:solidFill>
              </a:rPr>
              <a:t>  Main contributions:</a:t>
            </a:r>
          </a:p>
          <a:p>
            <a:pPr marL="1200120" lvl="1" indent="-457200">
              <a:buFont typeface="Arial" panose="020B0604020202020204" pitchFamily="34" charset="0"/>
              <a:buChar char="•"/>
            </a:pPr>
            <a:r>
              <a:rPr lang="en-US" sz="2000" dirty="0">
                <a:solidFill>
                  <a:schemeClr val="tx1">
                    <a:lumMod val="75000"/>
                    <a:lumOff val="25000"/>
                  </a:schemeClr>
                </a:solidFill>
              </a:rPr>
              <a:t>Trained on ImageNet with data augmentation</a:t>
            </a:r>
          </a:p>
          <a:p>
            <a:pPr marL="1200120" lvl="1" indent="-457200">
              <a:buFont typeface="Arial" panose="020B0604020202020204" pitchFamily="34" charset="0"/>
              <a:buChar char="•"/>
            </a:pPr>
            <a:r>
              <a:rPr lang="en-US" sz="2000" dirty="0">
                <a:solidFill>
                  <a:schemeClr val="tx1">
                    <a:lumMod val="75000"/>
                    <a:lumOff val="25000"/>
                  </a:schemeClr>
                </a:solidFill>
              </a:rPr>
              <a:t>Increased depth of model, GPU training (</a:t>
            </a:r>
            <a:r>
              <a:rPr lang="en-US" sz="2000" i="1" dirty="0">
                <a:solidFill>
                  <a:schemeClr val="tx1">
                    <a:lumMod val="75000"/>
                    <a:lumOff val="25000"/>
                  </a:schemeClr>
                </a:solidFill>
              </a:rPr>
              <a:t>five to six days</a:t>
            </a:r>
            <a:r>
              <a:rPr lang="en-US" sz="2000" dirty="0">
                <a:solidFill>
                  <a:schemeClr val="tx1">
                    <a:lumMod val="75000"/>
                    <a:lumOff val="25000"/>
                  </a:schemeClr>
                </a:solidFill>
              </a:rPr>
              <a:t>)</a:t>
            </a:r>
          </a:p>
          <a:p>
            <a:pPr marL="1200120" lvl="1" indent="-457200">
              <a:buFont typeface="Arial" panose="020B0604020202020204" pitchFamily="34" charset="0"/>
              <a:buChar char="•"/>
            </a:pPr>
            <a:r>
              <a:rPr lang="en-US" sz="2000" dirty="0">
                <a:solidFill>
                  <a:schemeClr val="tx1">
                    <a:lumMod val="75000"/>
                    <a:lumOff val="25000"/>
                  </a:schemeClr>
                </a:solidFill>
              </a:rPr>
              <a:t>Smart optimizer and Dropout layers</a:t>
            </a:r>
          </a:p>
          <a:p>
            <a:pPr marL="1200120" lvl="1" indent="-457200">
              <a:buFont typeface="Arial" panose="020B0604020202020204" pitchFamily="34" charset="0"/>
              <a:buChar char="•"/>
            </a:pPr>
            <a:r>
              <a:rPr lang="en-US" sz="2000" dirty="0" err="1">
                <a:solidFill>
                  <a:schemeClr val="tx1">
                    <a:lumMod val="75000"/>
                    <a:lumOff val="25000"/>
                  </a:schemeClr>
                </a:solidFill>
              </a:rPr>
              <a:t>ReLU</a:t>
            </a:r>
            <a:r>
              <a:rPr lang="en-US" sz="2000" dirty="0">
                <a:solidFill>
                  <a:schemeClr val="tx1">
                    <a:lumMod val="75000"/>
                    <a:lumOff val="25000"/>
                  </a:schemeClr>
                </a:solidFill>
              </a:rPr>
              <a:t> activation!</a:t>
            </a:r>
          </a:p>
        </p:txBody>
      </p:sp>
    </p:spTree>
    <p:extLst>
      <p:ext uri="{BB962C8B-B14F-4D97-AF65-F5344CB8AC3E}">
        <p14:creationId xmlns:p14="http://schemas.microsoft.com/office/powerpoint/2010/main" val="157990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2">
            <a:extLst>
              <a:ext uri="{FF2B5EF4-FFF2-40B4-BE49-F238E27FC236}">
                <a16:creationId xmlns:a16="http://schemas.microsoft.com/office/drawing/2014/main" id="{A1F7EEBC-1244-4CA0-849C-37CD6E0D7C06}"/>
              </a:ext>
            </a:extLst>
          </p:cNvPr>
          <p:cNvSpPr txBox="1">
            <a:spLocks/>
          </p:cNvSpPr>
          <p:nvPr/>
        </p:nvSpPr>
        <p:spPr>
          <a:xfrm>
            <a:off x="1152542" y="681722"/>
            <a:ext cx="1964749"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Input</a:t>
            </a:r>
          </a:p>
          <a:p>
            <a:pPr marL="0" indent="0" algn="ctr">
              <a:buNone/>
            </a:pPr>
            <a:r>
              <a:rPr lang="en-US" sz="1800" dirty="0">
                <a:latin typeface="Karla" pitchFamily="2" charset="0"/>
              </a:rPr>
              <a:t>(size=32X32,</a:t>
            </a:r>
          </a:p>
          <a:p>
            <a:pPr marL="0" indent="0" algn="ctr">
              <a:buNone/>
            </a:pPr>
            <a:r>
              <a:rPr lang="en-US" sz="1800" dirty="0">
                <a:latin typeface="Karla" pitchFamily="2" charset="0"/>
              </a:rPr>
              <a:t>channels=3)</a:t>
            </a:r>
          </a:p>
          <a:p>
            <a:pPr marL="1200120" lvl="1" indent="-457200">
              <a:buFont typeface="Arial" panose="020B0604020202020204" pitchFamily="34" charset="0"/>
              <a:buChar char="•"/>
            </a:pPr>
            <a:endParaRPr lang="en-US" sz="2000" dirty="0"/>
          </a:p>
        </p:txBody>
      </p:sp>
      <p:sp>
        <p:nvSpPr>
          <p:cNvPr id="37" name="Content Placeholder 2">
            <a:extLst>
              <a:ext uri="{FF2B5EF4-FFF2-40B4-BE49-F238E27FC236}">
                <a16:creationId xmlns:a16="http://schemas.microsoft.com/office/drawing/2014/main" id="{66FF3146-FB06-4FEA-AA29-929CED84D304}"/>
              </a:ext>
            </a:extLst>
          </p:cNvPr>
          <p:cNvSpPr txBox="1">
            <a:spLocks/>
          </p:cNvSpPr>
          <p:nvPr/>
        </p:nvSpPr>
        <p:spPr>
          <a:xfrm>
            <a:off x="9095959" y="679448"/>
            <a:ext cx="1861393"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Karla" pitchFamily="2" charset="0"/>
              </a:rPr>
              <a:t>Output</a:t>
            </a:r>
          </a:p>
          <a:p>
            <a:pPr marL="0" indent="0" algn="ctr">
              <a:buNone/>
            </a:pPr>
            <a:r>
              <a:rPr lang="en-US" sz="1800" dirty="0">
                <a:latin typeface="Karla" pitchFamily="2" charset="0"/>
              </a:rPr>
              <a:t>(</a:t>
            </a:r>
            <a:r>
              <a:rPr lang="en-US" sz="1800" dirty="0" smtClean="0">
                <a:latin typeface="Karla" pitchFamily="2" charset="0"/>
              </a:rPr>
              <a:t>size=32X32)</a:t>
            </a:r>
            <a:endParaRPr lang="en-US" sz="1800" dirty="0">
              <a:latin typeface="Karla" pitchFamily="2" charset="0"/>
            </a:endParaRPr>
          </a:p>
        </p:txBody>
      </p:sp>
      <p:grpSp>
        <p:nvGrpSpPr>
          <p:cNvPr id="111" name="Group 110">
            <a:extLst>
              <a:ext uri="{FF2B5EF4-FFF2-40B4-BE49-F238E27FC236}">
                <a16:creationId xmlns:a16="http://schemas.microsoft.com/office/drawing/2014/main" id="{66B3A345-74B0-4584-AB29-6B80B35EBD85}"/>
              </a:ext>
            </a:extLst>
          </p:cNvPr>
          <p:cNvGrpSpPr/>
          <p:nvPr/>
        </p:nvGrpSpPr>
        <p:grpSpPr>
          <a:xfrm>
            <a:off x="674526" y="2035914"/>
            <a:ext cx="10249770" cy="3335494"/>
            <a:chOff x="674526" y="2035914"/>
            <a:chExt cx="10249770" cy="3335494"/>
          </a:xfrm>
        </p:grpSpPr>
        <p:grpSp>
          <p:nvGrpSpPr>
            <p:cNvPr id="104" name="Group 103">
              <a:extLst>
                <a:ext uri="{FF2B5EF4-FFF2-40B4-BE49-F238E27FC236}">
                  <a16:creationId xmlns:a16="http://schemas.microsoft.com/office/drawing/2014/main" id="{28BDF3F7-1396-45D7-8A0D-73A875F2DCC9}"/>
                </a:ext>
              </a:extLst>
            </p:cNvPr>
            <p:cNvGrpSpPr/>
            <p:nvPr/>
          </p:nvGrpSpPr>
          <p:grpSpPr>
            <a:xfrm>
              <a:off x="8583756" y="2449235"/>
              <a:ext cx="2340540" cy="2333427"/>
              <a:chOff x="8499420" y="2389453"/>
              <a:chExt cx="2340540" cy="2333427"/>
            </a:xfrm>
            <a:solidFill>
              <a:schemeClr val="bg1">
                <a:lumMod val="65000"/>
              </a:schemeClr>
            </a:solidFill>
          </p:grpSpPr>
          <p:sp>
            <p:nvSpPr>
              <p:cNvPr id="98" name="Rectangle 97">
                <a:extLst>
                  <a:ext uri="{FF2B5EF4-FFF2-40B4-BE49-F238E27FC236}">
                    <a16:creationId xmlns:a16="http://schemas.microsoft.com/office/drawing/2014/main" id="{BEF4EBBA-914E-417F-8A15-10A4B0625FA2}"/>
                  </a:ext>
                </a:extLst>
              </p:cNvPr>
              <p:cNvSpPr/>
              <p:nvPr/>
            </p:nvSpPr>
            <p:spPr>
              <a:xfrm>
                <a:off x="8499420" y="2393862"/>
                <a:ext cx="2340540" cy="2329018"/>
              </a:xfrm>
              <a:prstGeom prst="rect">
                <a:avLst/>
              </a:prstGeom>
              <a:grpFill/>
              <a:scene3d>
                <a:camera prst="orthographicFront">
                  <a:rot lat="600000" lon="600000" rev="0"/>
                </a:camera>
                <a:lightRig rig="twoPt" dir="t">
                  <a:rot lat="0" lon="0" rev="0"/>
                </a:lightRig>
              </a:scene3d>
              <a:sp3d extrusionH="762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256F830B-B636-4F8D-B4EE-CF80FC0C0364}"/>
                  </a:ext>
                </a:extLst>
              </p:cNvPr>
              <p:cNvSpPr/>
              <p:nvPr/>
            </p:nvSpPr>
            <p:spPr>
              <a:xfrm>
                <a:off x="8532266" y="2389453"/>
                <a:ext cx="191191" cy="217810"/>
              </a:xfrm>
              <a:prstGeom prst="rect">
                <a:avLst/>
              </a:prstGeom>
              <a:grp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8" name="Rectangle 57">
              <a:extLst>
                <a:ext uri="{FF2B5EF4-FFF2-40B4-BE49-F238E27FC236}">
                  <a16:creationId xmlns:a16="http://schemas.microsoft.com/office/drawing/2014/main" id="{A052468D-F13F-4D37-9767-4CC4FC142FE4}"/>
                </a:ext>
              </a:extLst>
            </p:cNvPr>
            <p:cNvSpPr/>
            <p:nvPr/>
          </p:nvSpPr>
          <p:spPr>
            <a:xfrm>
              <a:off x="1534406" y="2037113"/>
              <a:ext cx="2534068" cy="2580598"/>
            </a:xfrm>
            <a:prstGeom prst="rect">
              <a:avLst/>
            </a:prstGeom>
            <a:solidFill>
              <a:srgbClr val="61BBFF"/>
            </a:solidFill>
            <a:scene3d>
              <a:camera prst="orthographicFront">
                <a:rot lat="600000" lon="600000" rev="0"/>
              </a:camera>
              <a:lightRig rig="twoPt" dir="t">
                <a:rot lat="0" lon="0" rev="0"/>
              </a:lightRig>
            </a:scene3d>
            <a:sp3d extrusionH="762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CDC313C-C615-4FE6-B2A2-9342E4B8A7B6}"/>
                </a:ext>
              </a:extLst>
            </p:cNvPr>
            <p:cNvSpPr/>
            <p:nvPr/>
          </p:nvSpPr>
          <p:spPr>
            <a:xfrm>
              <a:off x="1560236" y="2035914"/>
              <a:ext cx="819509" cy="958248"/>
            </a:xfrm>
            <a:prstGeom prst="rect">
              <a:avLst/>
            </a:prstGeom>
            <a:solidFill>
              <a:srgbClr val="0070C0"/>
            </a:solid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76C76587-D55A-4027-B940-EEC252AD48A9}"/>
                </a:ext>
              </a:extLst>
            </p:cNvPr>
            <p:cNvSpPr/>
            <p:nvPr/>
          </p:nvSpPr>
          <p:spPr>
            <a:xfrm>
              <a:off x="1126712" y="2415153"/>
              <a:ext cx="2534068" cy="2580598"/>
            </a:xfrm>
            <a:prstGeom prst="rect">
              <a:avLst/>
            </a:prstGeom>
            <a:solidFill>
              <a:srgbClr val="C4E59F"/>
            </a:solidFill>
            <a:scene3d>
              <a:camera prst="orthographicFront">
                <a:rot lat="600000" lon="600000" rev="0"/>
              </a:camera>
              <a:lightRig rig="twoPt" dir="t">
                <a:rot lat="0" lon="0" rev="0"/>
              </a:lightRig>
            </a:scene3d>
            <a:sp3d extrusionH="762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15B46D6-DD59-4C4A-BFF7-180797F7DE35}"/>
                </a:ext>
              </a:extLst>
            </p:cNvPr>
            <p:cNvSpPr/>
            <p:nvPr/>
          </p:nvSpPr>
          <p:spPr>
            <a:xfrm>
              <a:off x="1152542" y="2413954"/>
              <a:ext cx="819509" cy="958248"/>
            </a:xfrm>
            <a:prstGeom prst="rect">
              <a:avLst/>
            </a:prstGeom>
            <a:solidFill>
              <a:srgbClr val="92D050"/>
            </a:solid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C55D5B71-E90A-48D6-BAFF-CB4C6CC5B78A}"/>
                </a:ext>
              </a:extLst>
            </p:cNvPr>
            <p:cNvGrpSpPr/>
            <p:nvPr/>
          </p:nvGrpSpPr>
          <p:grpSpPr>
            <a:xfrm>
              <a:off x="5656584" y="3484818"/>
              <a:ext cx="1124063" cy="1409556"/>
              <a:chOff x="4656113" y="4554542"/>
              <a:chExt cx="1124063" cy="1409556"/>
            </a:xfrm>
          </p:grpSpPr>
          <p:sp>
            <p:nvSpPr>
              <p:cNvPr id="13" name="Rectangle 12"/>
              <p:cNvSpPr/>
              <p:nvPr/>
            </p:nvSpPr>
            <p:spPr>
              <a:xfrm>
                <a:off x="4656113" y="4832233"/>
                <a:ext cx="819509" cy="958248"/>
              </a:xfrm>
              <a:prstGeom prst="rect">
                <a:avLst/>
              </a:prstGeom>
              <a:solidFill>
                <a:srgbClr val="FF0000"/>
              </a:solidFill>
              <a:scene3d>
                <a:camera prst="orthographicFront">
                  <a:rot lat="600000" lon="600000" rev="0"/>
                </a:camera>
                <a:lightRig rig="twoPt" dir="t">
                  <a:rot lat="0" lon="0" rev="0"/>
                </a:lightRig>
              </a:scene3d>
              <a:sp3d extrusionH="2286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87569A39-46F7-47C6-8A98-D30653E0E8F3}"/>
                  </a:ext>
                </a:extLst>
              </p:cNvPr>
              <p:cNvGrpSpPr/>
              <p:nvPr/>
            </p:nvGrpSpPr>
            <p:grpSpPr>
              <a:xfrm>
                <a:off x="4735033" y="4685673"/>
                <a:ext cx="906921" cy="1278425"/>
                <a:chOff x="4742121" y="4671497"/>
                <a:chExt cx="906921" cy="1278425"/>
              </a:xfrm>
            </p:grpSpPr>
            <p:cxnSp>
              <p:nvCxnSpPr>
                <p:cNvPr id="10" name="Straight Connector 9">
                  <a:extLst>
                    <a:ext uri="{FF2B5EF4-FFF2-40B4-BE49-F238E27FC236}">
                      <a16:creationId xmlns:a16="http://schemas.microsoft.com/office/drawing/2014/main" id="{9E9AE50B-D43D-4FBA-82D8-07B85815E3D5}"/>
                    </a:ext>
                  </a:extLst>
                </p:cNvPr>
                <p:cNvCxnSpPr>
                  <a:cxnSpLocks/>
                </p:cNvCxnSpPr>
                <p:nvPr/>
              </p:nvCxnSpPr>
              <p:spPr>
                <a:xfrm>
                  <a:off x="4742121" y="4671497"/>
                  <a:ext cx="906921" cy="0"/>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257EC3-90C1-44B5-B161-2228ACA740AF}"/>
                    </a:ext>
                  </a:extLst>
                </p:cNvPr>
                <p:cNvCxnSpPr>
                  <a:cxnSpLocks/>
                </p:cNvCxnSpPr>
                <p:nvPr/>
              </p:nvCxnSpPr>
              <p:spPr>
                <a:xfrm>
                  <a:off x="5640776" y="4671497"/>
                  <a:ext cx="8266" cy="1278425"/>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D533261-9747-4E33-923A-39B8B9EC82B5}"/>
                  </a:ext>
                </a:extLst>
              </p:cNvPr>
              <p:cNvGrpSpPr/>
              <p:nvPr/>
            </p:nvGrpSpPr>
            <p:grpSpPr>
              <a:xfrm>
                <a:off x="4873255" y="4554542"/>
                <a:ext cx="906921" cy="1278425"/>
                <a:chOff x="4720855" y="4692763"/>
                <a:chExt cx="906921" cy="1278425"/>
              </a:xfrm>
            </p:grpSpPr>
            <p:cxnSp>
              <p:nvCxnSpPr>
                <p:cNvPr id="31" name="Straight Connector 30">
                  <a:extLst>
                    <a:ext uri="{FF2B5EF4-FFF2-40B4-BE49-F238E27FC236}">
                      <a16:creationId xmlns:a16="http://schemas.microsoft.com/office/drawing/2014/main" id="{48BDBFE7-FB7A-4378-A965-375403E1DFAA}"/>
                    </a:ext>
                  </a:extLst>
                </p:cNvPr>
                <p:cNvCxnSpPr>
                  <a:cxnSpLocks/>
                </p:cNvCxnSpPr>
                <p:nvPr/>
              </p:nvCxnSpPr>
              <p:spPr>
                <a:xfrm>
                  <a:off x="4720855" y="4692763"/>
                  <a:ext cx="906921" cy="0"/>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3994C9B-B10C-429B-B770-6D0FB66C9750}"/>
                    </a:ext>
                  </a:extLst>
                </p:cNvPr>
                <p:cNvCxnSpPr>
                  <a:cxnSpLocks/>
                </p:cNvCxnSpPr>
                <p:nvPr/>
              </p:nvCxnSpPr>
              <p:spPr>
                <a:xfrm>
                  <a:off x="5619510" y="4692763"/>
                  <a:ext cx="8266" cy="1278425"/>
                </a:xfrm>
                <a:prstGeom prst="line">
                  <a:avLst/>
                </a:prstGeom>
                <a:ln w="25400">
                  <a:solidFill>
                    <a:schemeClr val="bg1"/>
                  </a:solidFill>
                </a:ln>
                <a:scene3d>
                  <a:camera prst="orthographicFront"/>
                  <a:lightRig rig="threePt" dir="t"/>
                </a:scene3d>
                <a:sp3d extrusionH="2286000"/>
              </p:spPr>
              <p:style>
                <a:lnRef idx="1">
                  <a:schemeClr val="accent1"/>
                </a:lnRef>
                <a:fillRef idx="0">
                  <a:schemeClr val="accent1"/>
                </a:fillRef>
                <a:effectRef idx="0">
                  <a:schemeClr val="accent1"/>
                </a:effectRef>
                <a:fontRef idx="minor">
                  <a:schemeClr val="tx1"/>
                </a:fontRef>
              </p:style>
            </p:cxnSp>
          </p:grpSp>
        </p:grpSp>
        <p:sp>
          <p:nvSpPr>
            <p:cNvPr id="39" name="Rectangle 38">
              <a:extLst>
                <a:ext uri="{FF2B5EF4-FFF2-40B4-BE49-F238E27FC236}">
                  <a16:creationId xmlns:a16="http://schemas.microsoft.com/office/drawing/2014/main" id="{BB8335A1-3DFC-4122-B1D9-83EA8AA5FFD0}"/>
                </a:ext>
              </a:extLst>
            </p:cNvPr>
            <p:cNvSpPr/>
            <p:nvPr/>
          </p:nvSpPr>
          <p:spPr>
            <a:xfrm>
              <a:off x="674526" y="2790810"/>
              <a:ext cx="2534068" cy="2580598"/>
            </a:xfrm>
            <a:prstGeom prst="rect">
              <a:avLst/>
            </a:prstGeom>
            <a:solidFill>
              <a:srgbClr val="FF7979"/>
            </a:solidFill>
            <a:scene3d>
              <a:camera prst="orthographicFront">
                <a:rot lat="600000" lon="600000" rev="0"/>
              </a:camera>
              <a:lightRig rig="twoPt" dir="t">
                <a:rot lat="0" lon="0" rev="0"/>
              </a:lightRig>
            </a:scene3d>
            <a:sp3d extrusionH="762000"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3DBC8578-87D7-4288-AD31-A8A28C56DD05}"/>
                </a:ext>
              </a:extLst>
            </p:cNvPr>
            <p:cNvSpPr/>
            <p:nvPr/>
          </p:nvSpPr>
          <p:spPr>
            <a:xfrm>
              <a:off x="714897" y="2779452"/>
              <a:ext cx="819509" cy="958248"/>
            </a:xfrm>
            <a:prstGeom prst="rect">
              <a:avLst/>
            </a:prstGeom>
            <a:solidFill>
              <a:srgbClr val="FF0000"/>
            </a:solidFill>
            <a:scene3d>
              <a:camera prst="orthographicFront">
                <a:rot lat="600000" lon="600000" rev="0"/>
              </a:camera>
              <a:lightRig rig="twoPt" dir="t">
                <a:rot lat="0" lon="0" rev="0"/>
              </a:lightRig>
            </a:scene3d>
            <a:sp3d contourW="38100">
              <a:extrusionClr>
                <a:schemeClr val="accent1">
                  <a:lumMod val="20000"/>
                  <a:lumOff val="80000"/>
                </a:schemeClr>
              </a:extrusionClr>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6" name="Content Placeholder 2">
            <a:extLst>
              <a:ext uri="{FF2B5EF4-FFF2-40B4-BE49-F238E27FC236}">
                <a16:creationId xmlns:a16="http://schemas.microsoft.com/office/drawing/2014/main" id="{69D3E210-9AAD-45B7-927E-4B461A10845C}"/>
              </a:ext>
            </a:extLst>
          </p:cNvPr>
          <p:cNvSpPr txBox="1">
            <a:spLocks/>
          </p:cNvSpPr>
          <p:nvPr/>
        </p:nvSpPr>
        <p:spPr>
          <a:xfrm>
            <a:off x="2256788" y="5339916"/>
            <a:ext cx="8438609"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b="1" dirty="0">
                <a:latin typeface="Karla" pitchFamily="2" charset="0"/>
              </a:rPr>
              <a:t>How many parameters does the layer have?</a:t>
            </a:r>
          </a:p>
          <a:p>
            <a:pPr marL="0" indent="0" algn="ctr">
              <a:buNone/>
            </a:pPr>
            <a:r>
              <a:rPr lang="en-US" sz="1800" dirty="0" err="1">
                <a:latin typeface="Karla" pitchFamily="2" charset="0"/>
              </a:rPr>
              <a:t>n_filter</a:t>
            </a:r>
            <a:r>
              <a:rPr lang="en-US" sz="1800" dirty="0">
                <a:latin typeface="Karla" pitchFamily="2" charset="0"/>
              </a:rPr>
              <a:t>  x </a:t>
            </a:r>
            <a:r>
              <a:rPr lang="en-US" sz="1800" dirty="0" err="1">
                <a:latin typeface="Karla" pitchFamily="2" charset="0"/>
              </a:rPr>
              <a:t>filter_volume</a:t>
            </a:r>
            <a:r>
              <a:rPr lang="en-US" sz="1800" dirty="0">
                <a:latin typeface="Karla" pitchFamily="2" charset="0"/>
              </a:rPr>
              <a:t> + biases = total number of params</a:t>
            </a:r>
          </a:p>
          <a:p>
            <a:pPr marL="0" indent="0" algn="ctr">
              <a:buNone/>
            </a:pPr>
            <a:r>
              <a:rPr lang="en-US" sz="1800" dirty="0">
                <a:latin typeface="Karla" pitchFamily="2" charset="0"/>
              </a:rPr>
              <a:t>1 x (3 x 3 x 3) + 1 =  28</a:t>
            </a:r>
          </a:p>
          <a:p>
            <a:pPr marL="0" indent="0" algn="ctr">
              <a:buNone/>
            </a:pPr>
            <a:endParaRPr lang="en-US" sz="1800" dirty="0">
              <a:latin typeface="Karla" pitchFamily="2" charset="0"/>
            </a:endParaRPr>
          </a:p>
          <a:p>
            <a:pPr marL="1200120" lvl="1" indent="-457200">
              <a:buFont typeface="Arial" panose="020B0604020202020204" pitchFamily="34" charset="0"/>
              <a:buChar char="•"/>
            </a:pPr>
            <a:endParaRPr lang="en-US" sz="2000" dirty="0"/>
          </a:p>
        </p:txBody>
      </p:sp>
      <p:sp>
        <p:nvSpPr>
          <p:cNvPr id="107" name="Content Placeholder 2">
            <a:extLst>
              <a:ext uri="{FF2B5EF4-FFF2-40B4-BE49-F238E27FC236}">
                <a16:creationId xmlns:a16="http://schemas.microsoft.com/office/drawing/2014/main" id="{D70553B8-735E-4BA8-B834-B2E73D5D299D}"/>
              </a:ext>
            </a:extLst>
          </p:cNvPr>
          <p:cNvSpPr txBox="1">
            <a:spLocks/>
          </p:cNvSpPr>
          <p:nvPr/>
        </p:nvSpPr>
        <p:spPr>
          <a:xfrm>
            <a:off x="4877336" y="690081"/>
            <a:ext cx="1964749" cy="4844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smtClean="0">
                <a:latin typeface="Karla" pitchFamily="2" charset="0"/>
              </a:rPr>
              <a:t>1 Filter</a:t>
            </a:r>
            <a:endParaRPr lang="en-US" sz="2400" b="1" dirty="0">
              <a:latin typeface="Karla" pitchFamily="2" charset="0"/>
            </a:endParaRPr>
          </a:p>
          <a:p>
            <a:pPr marL="0" indent="0" algn="ctr">
              <a:buNone/>
            </a:pPr>
            <a:r>
              <a:rPr lang="en-US" sz="1800" dirty="0">
                <a:latin typeface="Karla" pitchFamily="2" charset="0"/>
              </a:rPr>
              <a:t>(</a:t>
            </a:r>
            <a:r>
              <a:rPr lang="en-US" sz="1800" dirty="0" smtClean="0">
                <a:latin typeface="Karla" pitchFamily="2" charset="0"/>
              </a:rPr>
              <a:t>size=3x3X3</a:t>
            </a:r>
            <a:r>
              <a:rPr lang="en-US" sz="1800" dirty="0">
                <a:latin typeface="Karla" pitchFamily="2" charset="0"/>
              </a:rPr>
              <a:t>,</a:t>
            </a:r>
          </a:p>
          <a:p>
            <a:pPr marL="0" indent="0" algn="ctr">
              <a:buNone/>
            </a:pPr>
            <a:r>
              <a:rPr lang="en-US" sz="1800" dirty="0">
                <a:latin typeface="Karla" pitchFamily="2" charset="0"/>
              </a:rPr>
              <a:t>stride = 1,</a:t>
            </a:r>
          </a:p>
          <a:p>
            <a:pPr marL="0" indent="0" algn="ctr">
              <a:buNone/>
            </a:pPr>
            <a:r>
              <a:rPr lang="en-US" sz="1800" dirty="0">
                <a:latin typeface="Karla" pitchFamily="2" charset="0"/>
              </a:rPr>
              <a:t>padding = same)</a:t>
            </a:r>
          </a:p>
          <a:p>
            <a:pPr marL="1200120" lvl="1"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19505343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00110"/>
          </a:xfrm>
          <a:prstGeom prst="rect">
            <a:avLst/>
          </a:prstGeom>
        </p:spPr>
        <p:txBody>
          <a:bodyPr wrap="square">
            <a:spAutoFit/>
          </a:bodyPr>
          <a:lstStyle/>
          <a:p>
            <a:endParaRPr lang="en-US" sz="2000" dirty="0">
              <a:latin typeface="Karla" pitchFamily="2"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pic>
        <p:nvPicPr>
          <p:cNvPr id="5" name="Picture 4">
            <a:extLst>
              <a:ext uri="{FF2B5EF4-FFF2-40B4-BE49-F238E27FC236}">
                <a16:creationId xmlns:a16="http://schemas.microsoft.com/office/drawing/2014/main" id="{8C103476-9532-4CDA-9F8A-913B72318A4A}"/>
              </a:ext>
            </a:extLst>
          </p:cNvPr>
          <p:cNvPicPr>
            <a:picLocks noChangeAspect="1"/>
          </p:cNvPicPr>
          <p:nvPr/>
        </p:nvPicPr>
        <p:blipFill rotWithShape="1">
          <a:blip r:embed="rId2"/>
          <a:srcRect l="160" t="1334" r="242" b="770"/>
          <a:stretch/>
        </p:blipFill>
        <p:spPr>
          <a:xfrm>
            <a:off x="1607526" y="2421175"/>
            <a:ext cx="9422424" cy="3536905"/>
          </a:xfrm>
          <a:prstGeom prst="rect">
            <a:avLst/>
          </a:prstGeom>
        </p:spPr>
      </p:pic>
      <p:sp>
        <p:nvSpPr>
          <p:cNvPr id="8" name="Rectangle 7">
            <a:extLst>
              <a:ext uri="{FF2B5EF4-FFF2-40B4-BE49-F238E27FC236}">
                <a16:creationId xmlns:a16="http://schemas.microsoft.com/office/drawing/2014/main" id="{4D1019C1-C7BE-4724-8836-80A620083F5D}"/>
              </a:ext>
            </a:extLst>
          </p:cNvPr>
          <p:cNvSpPr/>
          <p:nvPr/>
        </p:nvSpPr>
        <p:spPr>
          <a:xfrm>
            <a:off x="1382070" y="1153251"/>
            <a:ext cx="9647880" cy="1015663"/>
          </a:xfrm>
          <a:prstGeom prst="rect">
            <a:avLst/>
          </a:prstGeom>
        </p:spPr>
        <p:txBody>
          <a:bodyPr wrap="square">
            <a:spAutoFit/>
          </a:bodyPr>
          <a:lstStyle/>
          <a:p>
            <a:pPr marL="342900" indent="-342900">
              <a:buFont typeface="Arial" panose="020B0604020202020204" pitchFamily="34" charset="0"/>
              <a:buChar char="•"/>
            </a:pPr>
            <a:r>
              <a:rPr lang="en-US" sz="2000" dirty="0">
                <a:latin typeface="Karla" pitchFamily="2" charset="0"/>
              </a:rPr>
              <a:t>1.2 million high-resolution (227x227x3) images in the ImageNet 2010 contest;</a:t>
            </a:r>
          </a:p>
          <a:p>
            <a:pPr marL="342900" indent="-342900">
              <a:buFont typeface="Arial" panose="020B0604020202020204" pitchFamily="34" charset="0"/>
              <a:buChar char="•"/>
            </a:pPr>
            <a:r>
              <a:rPr lang="en-US" sz="2000" dirty="0">
                <a:latin typeface="Karla" pitchFamily="2" charset="0"/>
              </a:rPr>
              <a:t>1000 different classes, NN with 60 million parameters to optimize (~ 255 MB);</a:t>
            </a:r>
          </a:p>
          <a:p>
            <a:pPr marL="342900" indent="-342900">
              <a:buFont typeface="Arial" panose="020B0604020202020204" pitchFamily="34" charset="0"/>
              <a:buChar char="•"/>
            </a:pPr>
            <a:r>
              <a:rPr lang="en-US" sz="2000" dirty="0">
                <a:latin typeface="Karla" pitchFamily="2" charset="0"/>
              </a:rPr>
              <a:t>Uses </a:t>
            </a:r>
            <a:r>
              <a:rPr lang="en-US" sz="2000" dirty="0" err="1">
                <a:latin typeface="Karla" pitchFamily="2" charset="0"/>
              </a:rPr>
              <a:t>ReLu</a:t>
            </a:r>
            <a:r>
              <a:rPr lang="en-US" sz="2000" dirty="0">
                <a:latin typeface="Karla" pitchFamily="2" charset="0"/>
              </a:rPr>
              <a:t> activation functions; GPUs for training, 12 layers.</a:t>
            </a:r>
            <a:endParaRPr lang="en-US" sz="1600" dirty="0"/>
          </a:p>
        </p:txBody>
      </p:sp>
      <p:sp>
        <p:nvSpPr>
          <p:cNvPr id="9" name="Title 1">
            <a:extLst>
              <a:ext uri="{FF2B5EF4-FFF2-40B4-BE49-F238E27FC236}">
                <a16:creationId xmlns:a16="http://schemas.microsoft.com/office/drawing/2014/main" id="{A736BFDB-48C4-4E72-9421-627D16B32024}"/>
              </a:ext>
            </a:extLst>
          </p:cNvPr>
          <p:cNvSpPr>
            <a:spLocks noGrp="1"/>
          </p:cNvSpPr>
          <p:nvPr>
            <p:ph type="title"/>
          </p:nvPr>
        </p:nvSpPr>
        <p:spPr>
          <a:xfrm>
            <a:off x="349292" y="216531"/>
            <a:ext cx="11493416" cy="767276"/>
          </a:xfrm>
        </p:spPr>
        <p:txBody>
          <a:bodyPr/>
          <a:lstStyle/>
          <a:p>
            <a:r>
              <a:rPr lang="en-US" dirty="0" err="1"/>
              <a:t>AlexNet</a:t>
            </a:r>
            <a:endParaRPr lang="en-US" dirty="0"/>
          </a:p>
        </p:txBody>
      </p:sp>
    </p:spTree>
    <p:extLst>
      <p:ext uri="{BB962C8B-B14F-4D97-AF65-F5344CB8AC3E}">
        <p14:creationId xmlns:p14="http://schemas.microsoft.com/office/powerpoint/2010/main" val="122519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BF79-0062-4213-B16D-BD2CCFD9734A}"/>
              </a:ext>
            </a:extLst>
          </p:cNvPr>
          <p:cNvSpPr>
            <a:spLocks noGrp="1"/>
          </p:cNvSpPr>
          <p:nvPr>
            <p:ph type="title"/>
          </p:nvPr>
        </p:nvSpPr>
        <p:spPr/>
        <p:txBody>
          <a:bodyPr/>
          <a:lstStyle/>
          <a:p>
            <a:r>
              <a:rPr lang="en-US" dirty="0" err="1"/>
              <a:t>ZFNet</a:t>
            </a:r>
            <a:endParaRPr lang="en-US" dirty="0"/>
          </a:p>
        </p:txBody>
      </p:sp>
      <p:sp>
        <p:nvSpPr>
          <p:cNvPr id="3" name="Content Placeholder 2">
            <a:extLst>
              <a:ext uri="{FF2B5EF4-FFF2-40B4-BE49-F238E27FC236}">
                <a16:creationId xmlns:a16="http://schemas.microsoft.com/office/drawing/2014/main" id="{CBFA7E8A-9465-41E6-A556-92913BBEB6A8}"/>
              </a:ext>
            </a:extLst>
          </p:cNvPr>
          <p:cNvSpPr>
            <a:spLocks noGrp="1"/>
          </p:cNvSpPr>
          <p:nvPr>
            <p:ph idx="1"/>
          </p:nvPr>
        </p:nvSpPr>
        <p:spPr/>
        <p:txBody>
          <a:bodyPr/>
          <a:lstStyle/>
          <a:p>
            <a:pPr marL="457200" indent="-457200">
              <a:buFont typeface="Arial" panose="020B0604020202020204" pitchFamily="34" charset="0"/>
              <a:buChar char="•"/>
            </a:pPr>
            <a:r>
              <a:rPr lang="en-US" sz="2400" dirty="0"/>
              <a:t>Introduced by Matthew </a:t>
            </a:r>
            <a:r>
              <a:rPr lang="en-US" sz="2400" dirty="0" err="1"/>
              <a:t>Zeiler</a:t>
            </a:r>
            <a:r>
              <a:rPr lang="en-US" sz="2400" dirty="0"/>
              <a:t> and Rob Fergus from NYU, won ILSVRC 2013 with 11.2% error rate. Decreased sizes of filters.</a:t>
            </a:r>
          </a:p>
          <a:p>
            <a:pPr marL="457200" indent="-457200">
              <a:buFont typeface="Arial" panose="020B0604020202020204" pitchFamily="34" charset="0"/>
              <a:buChar char="•"/>
            </a:pPr>
            <a:r>
              <a:rPr lang="en-US" sz="2400" dirty="0"/>
              <a:t>Trained for 12 days.</a:t>
            </a:r>
          </a:p>
          <a:p>
            <a:pPr marL="457200" indent="-457200">
              <a:buFont typeface="Arial" panose="020B0604020202020204" pitchFamily="34" charset="0"/>
              <a:buChar char="•"/>
            </a:pPr>
            <a:r>
              <a:rPr lang="en-US" sz="2400" dirty="0"/>
              <a:t>Paper presented a visualization technique named Deconvolutional Network, which helps to examine different feature activations and their relation to the input space.</a:t>
            </a:r>
          </a:p>
        </p:txBody>
      </p:sp>
      <p:sp>
        <p:nvSpPr>
          <p:cNvPr id="4" name="Slide Number Placeholder 3">
            <a:extLst>
              <a:ext uri="{FF2B5EF4-FFF2-40B4-BE49-F238E27FC236}">
                <a16:creationId xmlns:a16="http://schemas.microsoft.com/office/drawing/2014/main" id="{DF004CE9-841F-4862-B512-5E002907A01D}"/>
              </a:ext>
            </a:extLst>
          </p:cNvPr>
          <p:cNvSpPr>
            <a:spLocks noGrp="1"/>
          </p:cNvSpPr>
          <p:nvPr>
            <p:ph type="sldNum" sz="quarter" idx="12"/>
          </p:nvPr>
        </p:nvSpPr>
        <p:spPr/>
        <p:txBody>
          <a:bodyPr/>
          <a:lstStyle/>
          <a:p>
            <a:fld id="{AD29F1E6-0A42-6342-8A19-FA364A33AB30}" type="slidenum">
              <a:rPr lang="en-US" smtClean="0"/>
              <a:t>71</a:t>
            </a:fld>
            <a:endParaRPr lang="en-US"/>
          </a:p>
        </p:txBody>
      </p:sp>
      <p:pic>
        <p:nvPicPr>
          <p:cNvPr id="6" name="Picture 5">
            <a:extLst>
              <a:ext uri="{FF2B5EF4-FFF2-40B4-BE49-F238E27FC236}">
                <a16:creationId xmlns:a16="http://schemas.microsoft.com/office/drawing/2014/main" id="{E8C46CB1-4056-4E1E-8EF7-2B51D3004A80}"/>
              </a:ext>
            </a:extLst>
          </p:cNvPr>
          <p:cNvPicPr>
            <a:picLocks noChangeAspect="1"/>
          </p:cNvPicPr>
          <p:nvPr/>
        </p:nvPicPr>
        <p:blipFill>
          <a:blip r:embed="rId2"/>
          <a:stretch>
            <a:fillRect/>
          </a:stretch>
        </p:blipFill>
        <p:spPr>
          <a:xfrm>
            <a:off x="2940145" y="4009661"/>
            <a:ext cx="6113547" cy="2230264"/>
          </a:xfrm>
          <a:prstGeom prst="rect">
            <a:avLst/>
          </a:prstGeom>
        </p:spPr>
      </p:pic>
      <p:pic>
        <p:nvPicPr>
          <p:cNvPr id="8" name="Picture 7">
            <a:extLst>
              <a:ext uri="{FF2B5EF4-FFF2-40B4-BE49-F238E27FC236}">
                <a16:creationId xmlns:a16="http://schemas.microsoft.com/office/drawing/2014/main" id="{A115422C-4990-4A63-934F-0E5956778E6D}"/>
              </a:ext>
            </a:extLst>
          </p:cNvPr>
          <p:cNvPicPr>
            <a:picLocks noChangeAspect="1"/>
          </p:cNvPicPr>
          <p:nvPr/>
        </p:nvPicPr>
        <p:blipFill>
          <a:blip r:embed="rId3"/>
          <a:stretch>
            <a:fillRect/>
          </a:stretch>
        </p:blipFill>
        <p:spPr>
          <a:xfrm>
            <a:off x="3391814" y="4011113"/>
            <a:ext cx="5210207" cy="2389687"/>
          </a:xfrm>
          <a:prstGeom prst="rect">
            <a:avLst/>
          </a:prstGeom>
        </p:spPr>
      </p:pic>
    </p:spTree>
    <p:extLst>
      <p:ext uri="{BB962C8B-B14F-4D97-AF65-F5344CB8AC3E}">
        <p14:creationId xmlns:p14="http://schemas.microsoft.com/office/powerpoint/2010/main" val="190162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4F30-145F-4228-A3F3-5F6AD9B7A17F}"/>
              </a:ext>
            </a:extLst>
          </p:cNvPr>
          <p:cNvSpPr>
            <a:spLocks noGrp="1"/>
          </p:cNvSpPr>
          <p:nvPr>
            <p:ph type="title"/>
          </p:nvPr>
        </p:nvSpPr>
        <p:spPr/>
        <p:txBody>
          <a:bodyPr/>
          <a:lstStyle/>
          <a:p>
            <a:r>
              <a:rPr lang="en-US" dirty="0"/>
              <a:t>VGG</a:t>
            </a:r>
          </a:p>
        </p:txBody>
      </p:sp>
      <p:sp>
        <p:nvSpPr>
          <p:cNvPr id="3" name="Content Placeholder 2">
            <a:extLst>
              <a:ext uri="{FF2B5EF4-FFF2-40B4-BE49-F238E27FC236}">
                <a16:creationId xmlns:a16="http://schemas.microsoft.com/office/drawing/2014/main" id="{AD9DA711-FAC6-4A41-AA28-9EA46AAD9F94}"/>
              </a:ext>
            </a:extLst>
          </p:cNvPr>
          <p:cNvSpPr>
            <a:spLocks noGrp="1"/>
          </p:cNvSpPr>
          <p:nvPr>
            <p:ph idx="1"/>
          </p:nvPr>
        </p:nvSpPr>
        <p:spPr>
          <a:xfrm>
            <a:off x="833415" y="981989"/>
            <a:ext cx="10327008" cy="4811562"/>
          </a:xfrm>
        </p:spPr>
        <p:txBody>
          <a:bodyPr/>
          <a:lstStyle/>
          <a:p>
            <a:pPr marL="457200" indent="-457200">
              <a:buFont typeface="Arial" panose="020B0604020202020204" pitchFamily="34" charset="0"/>
              <a:buChar char="•"/>
            </a:pPr>
            <a:r>
              <a:rPr lang="en-US" sz="2400" dirty="0"/>
              <a:t>Introduced by </a:t>
            </a:r>
            <a:r>
              <a:rPr lang="en-US" sz="2400" dirty="0" err="1">
                <a:solidFill>
                  <a:srgbClr val="C00000"/>
                </a:solidFill>
              </a:rPr>
              <a:t>Simonyan</a:t>
            </a:r>
            <a:r>
              <a:rPr lang="en-US" sz="2400" dirty="0"/>
              <a:t> and </a:t>
            </a:r>
            <a:r>
              <a:rPr lang="en-US" sz="2400" dirty="0">
                <a:solidFill>
                  <a:srgbClr val="C00000"/>
                </a:solidFill>
              </a:rPr>
              <a:t>Zisserman</a:t>
            </a:r>
            <a:r>
              <a:rPr lang="en-US" sz="2400" dirty="0"/>
              <a:t> (Oxford) in 2014</a:t>
            </a:r>
          </a:p>
          <a:p>
            <a:pPr marL="457200" indent="-457200">
              <a:buFont typeface="Arial" panose="020B0604020202020204" pitchFamily="34" charset="0"/>
              <a:buChar char="•"/>
            </a:pPr>
            <a:r>
              <a:rPr lang="en-US" sz="2400" dirty="0">
                <a:solidFill>
                  <a:srgbClr val="C00000"/>
                </a:solidFill>
              </a:rPr>
              <a:t>Simplicity and depth as main points</a:t>
            </a:r>
            <a:r>
              <a:rPr lang="en-US" sz="2400" dirty="0"/>
              <a:t>. Used </a:t>
            </a:r>
            <a:r>
              <a:rPr lang="en-US" sz="2400" b="1" dirty="0"/>
              <a:t>3x3 filters exclusively </a:t>
            </a:r>
            <a:r>
              <a:rPr lang="en-US" sz="2400" dirty="0"/>
              <a:t>and 2x2 </a:t>
            </a:r>
            <a:r>
              <a:rPr lang="en-US" sz="2400" dirty="0" err="1"/>
              <a:t>MaxPool</a:t>
            </a:r>
            <a:r>
              <a:rPr lang="en-US" sz="2400" dirty="0"/>
              <a:t> layers with stride 2.</a:t>
            </a:r>
          </a:p>
          <a:p>
            <a:pPr marL="457200" indent="-457200">
              <a:buFont typeface="Arial" panose="020B0604020202020204" pitchFamily="34" charset="0"/>
              <a:buChar char="•"/>
            </a:pPr>
            <a:r>
              <a:rPr lang="en-US" sz="2400" dirty="0"/>
              <a:t>Showed that two 3x3 filters have an effective receptive field of 5x5.</a:t>
            </a:r>
          </a:p>
          <a:p>
            <a:pPr marL="457200" indent="-457200">
              <a:buFont typeface="Arial" panose="020B0604020202020204" pitchFamily="34" charset="0"/>
              <a:buChar char="•"/>
            </a:pPr>
            <a:r>
              <a:rPr lang="en-US" sz="2400" dirty="0"/>
              <a:t>As spatial size decreases, depth increases.</a:t>
            </a:r>
          </a:p>
          <a:p>
            <a:pPr marL="457200" indent="-457200">
              <a:buFont typeface="Arial" panose="020B0604020202020204" pitchFamily="34" charset="0"/>
              <a:buChar char="•"/>
            </a:pPr>
            <a:r>
              <a:rPr lang="en-US" sz="2400" dirty="0"/>
              <a:t>Trained for </a:t>
            </a:r>
            <a:r>
              <a:rPr lang="en-US" sz="2400" i="1" dirty="0"/>
              <a:t>two to three weeks</a:t>
            </a:r>
            <a:r>
              <a:rPr lang="en-US" sz="2400" dirty="0"/>
              <a:t>.</a:t>
            </a:r>
          </a:p>
          <a:p>
            <a:pPr marL="457200" indent="-457200">
              <a:buFont typeface="Arial" panose="020B0604020202020204" pitchFamily="34" charset="0"/>
              <a:buChar char="•"/>
            </a:pPr>
            <a:r>
              <a:rPr lang="en-US" sz="2400" dirty="0"/>
              <a:t>Still used as of today.</a:t>
            </a:r>
          </a:p>
        </p:txBody>
      </p:sp>
      <p:sp>
        <p:nvSpPr>
          <p:cNvPr id="4" name="Slide Number Placeholder 3">
            <a:extLst>
              <a:ext uri="{FF2B5EF4-FFF2-40B4-BE49-F238E27FC236}">
                <a16:creationId xmlns:a16="http://schemas.microsoft.com/office/drawing/2014/main" id="{FE29EED5-DE8F-4934-8335-A69DF07B41C4}"/>
              </a:ext>
            </a:extLst>
          </p:cNvPr>
          <p:cNvSpPr>
            <a:spLocks noGrp="1"/>
          </p:cNvSpPr>
          <p:nvPr>
            <p:ph type="sldNum" sz="quarter" idx="12"/>
          </p:nvPr>
        </p:nvSpPr>
        <p:spPr/>
        <p:txBody>
          <a:bodyPr/>
          <a:lstStyle/>
          <a:p>
            <a:fld id="{AD29F1E6-0A42-6342-8A19-FA364A33AB30}" type="slidenum">
              <a:rPr lang="en-US" smtClean="0"/>
              <a:t>72</a:t>
            </a:fld>
            <a:endParaRPr lang="en-US"/>
          </a:p>
        </p:txBody>
      </p:sp>
      <p:grpSp>
        <p:nvGrpSpPr>
          <p:cNvPr id="7" name="Group 6"/>
          <p:cNvGrpSpPr/>
          <p:nvPr/>
        </p:nvGrpSpPr>
        <p:grpSpPr>
          <a:xfrm>
            <a:off x="5856478" y="3297028"/>
            <a:ext cx="5716431" cy="3418630"/>
            <a:chOff x="3684744" y="1015061"/>
            <a:chExt cx="7489535" cy="4479010"/>
          </a:xfrm>
        </p:grpSpPr>
        <p:pic>
          <p:nvPicPr>
            <p:cNvPr id="8" name="Picture 10" descr="ig. A1. The standard VGG-16 network architecture a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744" y="1015061"/>
              <a:ext cx="7489535" cy="44790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644908" y="1023876"/>
              <a:ext cx="1201483" cy="523220"/>
            </a:xfrm>
            <a:prstGeom prst="rect">
              <a:avLst/>
            </a:prstGeom>
            <a:noFill/>
          </p:spPr>
          <p:txBody>
            <a:bodyPr wrap="none" rtlCol="0">
              <a:spAutoFit/>
            </a:bodyPr>
            <a:lstStyle/>
            <a:p>
              <a:r>
                <a:rPr lang="en-US" sz="2800" dirty="0">
                  <a:solidFill>
                    <a:schemeClr val="tx1">
                      <a:lumMod val="75000"/>
                      <a:lumOff val="25000"/>
                    </a:schemeClr>
                  </a:solidFill>
                </a:rPr>
                <a:t>VGG16</a:t>
              </a:r>
            </a:p>
          </p:txBody>
        </p:sp>
      </p:grpSp>
    </p:spTree>
    <p:extLst>
      <p:ext uri="{BB962C8B-B14F-4D97-AF65-F5344CB8AC3E}">
        <p14:creationId xmlns:p14="http://schemas.microsoft.com/office/powerpoint/2010/main" val="17280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7DDB6F-66D0-4139-A9A1-6EA08074AAAC}"/>
              </a:ext>
            </a:extLst>
          </p:cNvPr>
          <p:cNvPicPr>
            <a:picLocks noChangeAspect="1"/>
          </p:cNvPicPr>
          <p:nvPr/>
        </p:nvPicPr>
        <p:blipFill rotWithShape="1">
          <a:blip r:embed="rId2"/>
          <a:srcRect l="384" t="690" r="374" b="740"/>
          <a:stretch/>
        </p:blipFill>
        <p:spPr>
          <a:xfrm>
            <a:off x="1531531" y="2359185"/>
            <a:ext cx="9498419" cy="3871494"/>
          </a:xfrm>
          <a:prstGeom prst="rect">
            <a:avLst/>
          </a:prstGeom>
        </p:spPr>
      </p:pic>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00110"/>
          </a:xfrm>
          <a:prstGeom prst="rect">
            <a:avLst/>
          </a:prstGeom>
        </p:spPr>
        <p:txBody>
          <a:bodyPr wrap="square">
            <a:spAutoFit/>
          </a:bodyPr>
          <a:lstStyle/>
          <a:p>
            <a:endParaRPr lang="en-US" sz="2000" dirty="0">
              <a:latin typeface="Karla" pitchFamily="2"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sp>
        <p:nvSpPr>
          <p:cNvPr id="8" name="Rectangle 7">
            <a:extLst>
              <a:ext uri="{FF2B5EF4-FFF2-40B4-BE49-F238E27FC236}">
                <a16:creationId xmlns:a16="http://schemas.microsoft.com/office/drawing/2014/main" id="{4D1019C1-C7BE-4724-8836-80A620083F5D}"/>
              </a:ext>
            </a:extLst>
          </p:cNvPr>
          <p:cNvSpPr/>
          <p:nvPr/>
        </p:nvSpPr>
        <p:spPr>
          <a:xfrm>
            <a:off x="1382070" y="1153251"/>
            <a:ext cx="9647880" cy="1015663"/>
          </a:xfrm>
          <a:prstGeom prst="rect">
            <a:avLst/>
          </a:prstGeom>
        </p:spPr>
        <p:txBody>
          <a:bodyPr wrap="square">
            <a:spAutoFit/>
          </a:bodyPr>
          <a:lstStyle/>
          <a:p>
            <a:pPr marL="342900" indent="-342900">
              <a:buFont typeface="Arial" panose="020B0604020202020204" pitchFamily="34" charset="0"/>
              <a:buChar char="•"/>
            </a:pPr>
            <a:r>
              <a:rPr lang="en-US" sz="2000" dirty="0">
                <a:latin typeface="Karla" pitchFamily="2" charset="0"/>
              </a:rPr>
              <a:t>ImageNet Challenge 2014; 16 or 19 layers; 138 million parameters (~ 522 MB).</a:t>
            </a:r>
          </a:p>
          <a:p>
            <a:pPr marL="342900" indent="-342900">
              <a:buFont typeface="Arial" panose="020B0604020202020204" pitchFamily="34" charset="0"/>
              <a:buChar char="•"/>
            </a:pPr>
            <a:r>
              <a:rPr lang="en-US" sz="2000" dirty="0">
                <a:latin typeface="Karla" pitchFamily="2" charset="0"/>
              </a:rPr>
              <a:t>Convolutional layers use ‘same’ padding and stride s=1.</a:t>
            </a:r>
          </a:p>
          <a:p>
            <a:pPr marL="342900" indent="-342900">
              <a:buFont typeface="Arial" panose="020B0604020202020204" pitchFamily="34" charset="0"/>
              <a:buChar char="•"/>
            </a:pPr>
            <a:r>
              <a:rPr lang="en-US" sz="2000" dirty="0">
                <a:latin typeface="Karla" pitchFamily="2" charset="0"/>
              </a:rPr>
              <a:t>Max-pooling layers use a filter size f=2 and </a:t>
            </a:r>
            <a:r>
              <a:rPr lang="en-US" sz="2000" dirty="0" err="1">
                <a:latin typeface="Karla" pitchFamily="2" charset="0"/>
              </a:rPr>
              <a:t>strie</a:t>
            </a:r>
            <a:r>
              <a:rPr lang="en-US" sz="2000" dirty="0">
                <a:latin typeface="Karla" pitchFamily="2" charset="0"/>
              </a:rPr>
              <a:t> s=2.</a:t>
            </a:r>
            <a:endParaRPr lang="en-US" sz="1600" dirty="0"/>
          </a:p>
        </p:txBody>
      </p:sp>
      <p:sp>
        <p:nvSpPr>
          <p:cNvPr id="12" name="Title 1">
            <a:extLst>
              <a:ext uri="{FF2B5EF4-FFF2-40B4-BE49-F238E27FC236}">
                <a16:creationId xmlns:a16="http://schemas.microsoft.com/office/drawing/2014/main" id="{11E64F30-145F-4228-A3F3-5F6AD9B7A17F}"/>
              </a:ext>
            </a:extLst>
          </p:cNvPr>
          <p:cNvSpPr>
            <a:spLocks noGrp="1"/>
          </p:cNvSpPr>
          <p:nvPr>
            <p:ph type="title"/>
          </p:nvPr>
        </p:nvSpPr>
        <p:spPr>
          <a:xfrm>
            <a:off x="349292" y="216531"/>
            <a:ext cx="11493416" cy="767276"/>
          </a:xfrm>
        </p:spPr>
        <p:txBody>
          <a:bodyPr/>
          <a:lstStyle/>
          <a:p>
            <a:r>
              <a:rPr lang="en-US" dirty="0"/>
              <a:t>VGG</a:t>
            </a:r>
          </a:p>
        </p:txBody>
      </p:sp>
    </p:spTree>
    <p:extLst>
      <p:ext uri="{BB962C8B-B14F-4D97-AF65-F5344CB8AC3E}">
        <p14:creationId xmlns:p14="http://schemas.microsoft.com/office/powerpoint/2010/main" val="1022929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00110"/>
          </a:xfrm>
          <a:prstGeom prst="rect">
            <a:avLst/>
          </a:prstGeom>
        </p:spPr>
        <p:txBody>
          <a:bodyPr wrap="square">
            <a:spAutoFit/>
          </a:bodyPr>
          <a:lstStyle/>
          <a:p>
            <a:endParaRPr lang="en-US" sz="2000" dirty="0">
              <a:latin typeface="Karla" pitchFamily="2"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sp>
        <p:nvSpPr>
          <p:cNvPr id="8" name="Rectangle 7">
            <a:extLst>
              <a:ext uri="{FF2B5EF4-FFF2-40B4-BE49-F238E27FC236}">
                <a16:creationId xmlns:a16="http://schemas.microsoft.com/office/drawing/2014/main" id="{4D1019C1-C7BE-4724-8836-80A620083F5D}"/>
              </a:ext>
            </a:extLst>
          </p:cNvPr>
          <p:cNvSpPr/>
          <p:nvPr/>
        </p:nvSpPr>
        <p:spPr>
          <a:xfrm>
            <a:off x="1382070" y="1153251"/>
            <a:ext cx="9647880" cy="1631216"/>
          </a:xfrm>
          <a:prstGeom prst="rect">
            <a:avLst/>
          </a:prstGeom>
        </p:spPr>
        <p:txBody>
          <a:bodyPr wrap="square">
            <a:spAutoFit/>
          </a:bodyPr>
          <a:lstStyle/>
          <a:p>
            <a:pPr marL="342900" indent="-342900">
              <a:buFont typeface="Arial" panose="020B0604020202020204" pitchFamily="34" charset="0"/>
              <a:buChar char="•"/>
            </a:pPr>
            <a:r>
              <a:rPr lang="en-US" sz="2000" dirty="0">
                <a:latin typeface="Karla" pitchFamily="2" charset="0"/>
              </a:rPr>
              <a:t>The motivation behind inception networks is to use more than a singe type of convolution layer at each layer. </a:t>
            </a:r>
          </a:p>
          <a:p>
            <a:pPr marL="342900" indent="-342900">
              <a:buFont typeface="Arial" panose="020B0604020202020204" pitchFamily="34" charset="0"/>
              <a:buChar char="•"/>
            </a:pPr>
            <a:r>
              <a:rPr lang="en-US" sz="2000" dirty="0">
                <a:latin typeface="Karla" pitchFamily="2" charset="0"/>
              </a:rPr>
              <a:t>Use 1 x 1,3 x 3,5 x convolutional layers, and max-pooling layers in parallel.</a:t>
            </a:r>
          </a:p>
          <a:p>
            <a:pPr marL="342900" indent="-342900">
              <a:buFont typeface="Arial" panose="020B0604020202020204" pitchFamily="34" charset="0"/>
              <a:buChar char="•"/>
            </a:pPr>
            <a:r>
              <a:rPr lang="en-US" sz="2000" dirty="0">
                <a:latin typeface="Karla" pitchFamily="2" charset="0"/>
              </a:rPr>
              <a:t>All modules use same convolution.</a:t>
            </a:r>
          </a:p>
          <a:p>
            <a:pPr marL="342900" indent="-342900">
              <a:buFont typeface="Arial" panose="020B0604020202020204" pitchFamily="34" charset="0"/>
              <a:buChar char="•"/>
            </a:pPr>
            <a:r>
              <a:rPr lang="en-US" sz="2000" dirty="0">
                <a:latin typeface="Karla" pitchFamily="2" charset="0"/>
              </a:rPr>
              <a:t>Basic implementation:</a:t>
            </a:r>
            <a:endParaRPr lang="en-US" sz="1600" dirty="0"/>
          </a:p>
        </p:txBody>
      </p:sp>
      <p:pic>
        <p:nvPicPr>
          <p:cNvPr id="2" name="Picture 1">
            <a:extLst>
              <a:ext uri="{FF2B5EF4-FFF2-40B4-BE49-F238E27FC236}">
                <a16:creationId xmlns:a16="http://schemas.microsoft.com/office/drawing/2014/main" id="{C783861F-0C16-452F-B246-E9F5F6D0FC65}"/>
              </a:ext>
            </a:extLst>
          </p:cNvPr>
          <p:cNvPicPr>
            <a:picLocks noChangeAspect="1"/>
          </p:cNvPicPr>
          <p:nvPr/>
        </p:nvPicPr>
        <p:blipFill>
          <a:blip r:embed="rId2"/>
          <a:stretch>
            <a:fillRect/>
          </a:stretch>
        </p:blipFill>
        <p:spPr>
          <a:xfrm>
            <a:off x="2224442" y="2892189"/>
            <a:ext cx="8585488" cy="3341820"/>
          </a:xfrm>
          <a:prstGeom prst="rect">
            <a:avLst/>
          </a:prstGeom>
        </p:spPr>
      </p:pic>
      <p:sp>
        <p:nvSpPr>
          <p:cNvPr id="9" name="Title 1">
            <a:extLst>
              <a:ext uri="{FF2B5EF4-FFF2-40B4-BE49-F238E27FC236}">
                <a16:creationId xmlns:a16="http://schemas.microsoft.com/office/drawing/2014/main" id="{11E64F30-145F-4228-A3F3-5F6AD9B7A17F}"/>
              </a:ext>
            </a:extLst>
          </p:cNvPr>
          <p:cNvSpPr>
            <a:spLocks noGrp="1"/>
          </p:cNvSpPr>
          <p:nvPr>
            <p:ph type="title"/>
          </p:nvPr>
        </p:nvSpPr>
        <p:spPr>
          <a:xfrm>
            <a:off x="349292" y="216531"/>
            <a:ext cx="11493416" cy="767276"/>
          </a:xfrm>
        </p:spPr>
        <p:txBody>
          <a:bodyPr/>
          <a:lstStyle/>
          <a:p>
            <a:r>
              <a:rPr lang="en-US" dirty="0"/>
              <a:t>SOTA Deep Models: Inception (</a:t>
            </a:r>
            <a:r>
              <a:rPr lang="en-US" dirty="0" err="1"/>
              <a:t>GoogLeNet</a:t>
            </a:r>
            <a:r>
              <a:rPr lang="en-US" dirty="0"/>
              <a:t>)</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9465979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00110"/>
          </a:xfrm>
          <a:prstGeom prst="rect">
            <a:avLst/>
          </a:prstGeom>
        </p:spPr>
        <p:txBody>
          <a:bodyPr wrap="square">
            <a:spAutoFit/>
          </a:bodyPr>
          <a:lstStyle/>
          <a:p>
            <a:endParaRPr lang="en-US" sz="2000" dirty="0">
              <a:latin typeface="Karla" pitchFamily="2"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sp>
        <p:nvSpPr>
          <p:cNvPr id="8" name="Rectangle 7">
            <a:extLst>
              <a:ext uri="{FF2B5EF4-FFF2-40B4-BE49-F238E27FC236}">
                <a16:creationId xmlns:a16="http://schemas.microsoft.com/office/drawing/2014/main" id="{4D1019C1-C7BE-4724-8836-80A620083F5D}"/>
              </a:ext>
            </a:extLst>
          </p:cNvPr>
          <p:cNvSpPr/>
          <p:nvPr/>
        </p:nvSpPr>
        <p:spPr>
          <a:xfrm>
            <a:off x="1382070" y="1153251"/>
            <a:ext cx="9647880" cy="707886"/>
          </a:xfrm>
          <a:prstGeom prst="rect">
            <a:avLst/>
          </a:prstGeom>
        </p:spPr>
        <p:txBody>
          <a:bodyPr wrap="square">
            <a:spAutoFit/>
          </a:bodyPr>
          <a:lstStyle/>
          <a:p>
            <a:pPr marL="342900" indent="-342900">
              <a:buFont typeface="Arial" panose="020B0604020202020204" pitchFamily="34" charset="0"/>
              <a:buChar char="•"/>
            </a:pPr>
            <a:r>
              <a:rPr lang="en-US" sz="2000" dirty="0">
                <a:latin typeface="Karla" pitchFamily="2" charset="0"/>
              </a:rPr>
              <a:t>Use 1 x 1 convolutions that reduce the size of the channel dimension.</a:t>
            </a:r>
          </a:p>
          <a:p>
            <a:pPr marL="800100" lvl="1" indent="-342900">
              <a:buFont typeface="Arial" panose="020B0604020202020204" pitchFamily="34" charset="0"/>
              <a:buChar char="•"/>
            </a:pPr>
            <a:r>
              <a:rPr lang="en-US" sz="2000" dirty="0">
                <a:latin typeface="Karla" pitchFamily="2" charset="0"/>
              </a:rPr>
              <a:t>The number of channels can vary from the input to the output..</a:t>
            </a:r>
          </a:p>
        </p:txBody>
      </p:sp>
      <p:pic>
        <p:nvPicPr>
          <p:cNvPr id="9" name="Picture 8">
            <a:extLst>
              <a:ext uri="{FF2B5EF4-FFF2-40B4-BE49-F238E27FC236}">
                <a16:creationId xmlns:a16="http://schemas.microsoft.com/office/drawing/2014/main" id="{CB6FA005-DF7E-465A-8001-2501B153FA95}"/>
              </a:ext>
            </a:extLst>
          </p:cNvPr>
          <p:cNvPicPr>
            <a:picLocks noChangeAspect="1"/>
          </p:cNvPicPr>
          <p:nvPr/>
        </p:nvPicPr>
        <p:blipFill rotWithShape="1">
          <a:blip r:embed="rId2"/>
          <a:srcRect b="842"/>
          <a:stretch/>
        </p:blipFill>
        <p:spPr>
          <a:xfrm>
            <a:off x="2738716" y="2051408"/>
            <a:ext cx="7032220" cy="4147374"/>
          </a:xfrm>
          <a:prstGeom prst="rect">
            <a:avLst/>
          </a:prstGeom>
        </p:spPr>
      </p:pic>
      <p:sp>
        <p:nvSpPr>
          <p:cNvPr id="11" name="Title 1">
            <a:extLst>
              <a:ext uri="{FF2B5EF4-FFF2-40B4-BE49-F238E27FC236}">
                <a16:creationId xmlns:a16="http://schemas.microsoft.com/office/drawing/2014/main" id="{11E64F30-145F-4228-A3F3-5F6AD9B7A17F}"/>
              </a:ext>
            </a:extLst>
          </p:cNvPr>
          <p:cNvSpPr>
            <a:spLocks noGrp="1"/>
          </p:cNvSpPr>
          <p:nvPr>
            <p:ph type="title"/>
          </p:nvPr>
        </p:nvSpPr>
        <p:spPr>
          <a:xfrm>
            <a:off x="349292" y="216531"/>
            <a:ext cx="11493416" cy="767276"/>
          </a:xfrm>
        </p:spPr>
        <p:txBody>
          <a:bodyPr/>
          <a:lstStyle/>
          <a:p>
            <a:r>
              <a:rPr lang="en-US" dirty="0"/>
              <a:t>SOTA Deep Models: Inception (</a:t>
            </a:r>
            <a:r>
              <a:rPr lang="en-US" dirty="0" err="1"/>
              <a:t>GoogLeNet</a:t>
            </a:r>
            <a:r>
              <a:rPr lang="en-US" dirty="0"/>
              <a:t>)</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052958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041245" y="315280"/>
            <a:ext cx="10329530" cy="647700"/>
          </a:xfrm>
        </p:spPr>
        <p:txBody>
          <a:bodyPr>
            <a:noAutofit/>
          </a:bodyPr>
          <a:lstStyle/>
          <a:p>
            <a:r>
              <a:rPr lang="en-US" sz="4000" b="1" dirty="0"/>
              <a:t>SOTA Deep Models: Inception (</a:t>
            </a:r>
            <a:r>
              <a:rPr lang="en-US" sz="4000" b="1" dirty="0" err="1"/>
              <a:t>GoogLeNet</a:t>
            </a:r>
            <a:r>
              <a:rPr lang="en-US" sz="4000" b="1" dirty="0"/>
              <a:t>)</a:t>
            </a:r>
          </a:p>
          <a:p>
            <a:endParaRPr lang="en-US" sz="4000" b="1" dirty="0"/>
          </a:p>
          <a:p>
            <a:endParaRPr lang="en-US" sz="40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00110"/>
          </a:xfrm>
          <a:prstGeom prst="rect">
            <a:avLst/>
          </a:prstGeom>
        </p:spPr>
        <p:txBody>
          <a:bodyPr wrap="square">
            <a:spAutoFit/>
          </a:bodyPr>
          <a:lstStyle/>
          <a:p>
            <a:endParaRPr lang="en-US" sz="2000" dirty="0">
              <a:latin typeface="Karla" pitchFamily="2"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sp>
        <p:nvSpPr>
          <p:cNvPr id="8" name="Rectangle 7">
            <a:extLst>
              <a:ext uri="{FF2B5EF4-FFF2-40B4-BE49-F238E27FC236}">
                <a16:creationId xmlns:a16="http://schemas.microsoft.com/office/drawing/2014/main" id="{4D1019C1-C7BE-4724-8836-80A620083F5D}"/>
              </a:ext>
            </a:extLst>
          </p:cNvPr>
          <p:cNvSpPr/>
          <p:nvPr/>
        </p:nvSpPr>
        <p:spPr>
          <a:xfrm>
            <a:off x="1382070" y="1153251"/>
            <a:ext cx="9647880" cy="707886"/>
          </a:xfrm>
          <a:prstGeom prst="rect">
            <a:avLst/>
          </a:prstGeom>
        </p:spPr>
        <p:txBody>
          <a:bodyPr wrap="square">
            <a:spAutoFit/>
          </a:bodyPr>
          <a:lstStyle/>
          <a:p>
            <a:pPr marL="342900" indent="-342900">
              <a:buFont typeface="Arial" panose="020B0604020202020204" pitchFamily="34" charset="0"/>
              <a:buChar char="•"/>
            </a:pPr>
            <a:r>
              <a:rPr lang="en-US" sz="2000" dirty="0">
                <a:latin typeface="Karla" pitchFamily="2" charset="0"/>
              </a:rPr>
              <a:t>The inception network is formed by concatenating other inception modules.</a:t>
            </a:r>
          </a:p>
          <a:p>
            <a:pPr marL="342900" indent="-342900">
              <a:buFont typeface="Arial" panose="020B0604020202020204" pitchFamily="34" charset="0"/>
              <a:buChar char="•"/>
            </a:pPr>
            <a:r>
              <a:rPr lang="en-US" sz="2000" dirty="0">
                <a:latin typeface="Karla" pitchFamily="2" charset="0"/>
              </a:rPr>
              <a:t>It includes several </a:t>
            </a:r>
            <a:r>
              <a:rPr lang="en-US" sz="2000" dirty="0" err="1">
                <a:latin typeface="Karla" pitchFamily="2" charset="0"/>
              </a:rPr>
              <a:t>softmax</a:t>
            </a:r>
            <a:r>
              <a:rPr lang="en-US" sz="2000" dirty="0">
                <a:latin typeface="Karla" pitchFamily="2" charset="0"/>
              </a:rPr>
              <a:t> output units to enforce regularization.</a:t>
            </a:r>
            <a:endParaRPr lang="en-US" sz="1600" dirty="0"/>
          </a:p>
        </p:txBody>
      </p:sp>
      <p:pic>
        <p:nvPicPr>
          <p:cNvPr id="6146" name="Picture 2" descr="https://miro.medium.com/max/5176/1*ZFPOSAted10TPd3hBQU8i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9131"/>
            <a:ext cx="20966678" cy="469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99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2.59259E-6 L -0.74636 -0.02778 " pathEditMode="relative" rAng="0" ptsTypes="AA">
                                      <p:cBhvr>
                                        <p:cTn id="6" dur="5000" fill="hold"/>
                                        <p:tgtEl>
                                          <p:spTgt spid="6146"/>
                                        </p:tgtEl>
                                        <p:attrNameLst>
                                          <p:attrName>ppt_x</p:attrName>
                                          <p:attrName>ppt_y</p:attrName>
                                        </p:attrNameLst>
                                      </p:cBhvr>
                                      <p:rCtr x="-37318"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E NEED TO GO DEEPER Ince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501" y="1562582"/>
            <a:ext cx="7538910" cy="425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61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CA47-996E-416C-BB76-EDF07F74A1FD}"/>
              </a:ext>
            </a:extLst>
          </p:cNvPr>
          <p:cNvSpPr>
            <a:spLocks noGrp="1"/>
          </p:cNvSpPr>
          <p:nvPr>
            <p:ph type="title"/>
          </p:nvPr>
        </p:nvSpPr>
        <p:spPr/>
        <p:txBody>
          <a:bodyPr/>
          <a:lstStyle/>
          <a:p>
            <a:r>
              <a:rPr lang="en-US" dirty="0" err="1"/>
              <a:t>ResNet</a:t>
            </a:r>
            <a:endParaRPr lang="en-US" dirty="0"/>
          </a:p>
        </p:txBody>
      </p:sp>
      <p:sp>
        <p:nvSpPr>
          <p:cNvPr id="3" name="Content Placeholder 2">
            <a:extLst>
              <a:ext uri="{FF2B5EF4-FFF2-40B4-BE49-F238E27FC236}">
                <a16:creationId xmlns:a16="http://schemas.microsoft.com/office/drawing/2014/main" id="{C3566F94-9F56-45E4-AFFD-FF1CB2DBB996}"/>
              </a:ext>
            </a:extLst>
          </p:cNvPr>
          <p:cNvSpPr>
            <a:spLocks noGrp="1"/>
          </p:cNvSpPr>
          <p:nvPr>
            <p:ph idx="1"/>
          </p:nvPr>
        </p:nvSpPr>
        <p:spPr>
          <a:xfrm>
            <a:off x="502920" y="1030634"/>
            <a:ext cx="11164824" cy="2111143"/>
          </a:xfrm>
        </p:spPr>
        <p:txBody>
          <a:bodyPr/>
          <a:lstStyle/>
          <a:p>
            <a:pPr marL="457200" indent="-457200">
              <a:buFont typeface="Arial" panose="020B0604020202020204" pitchFamily="34" charset="0"/>
              <a:buChar char="•"/>
            </a:pPr>
            <a:r>
              <a:rPr lang="en-US" sz="2400" dirty="0"/>
              <a:t>Presented by He et al. (Microsoft), 2015. Won ILSVRC 2015 in multiple categories.</a:t>
            </a:r>
          </a:p>
          <a:p>
            <a:pPr marL="457200" indent="-457200">
              <a:buFont typeface="Arial" panose="020B0604020202020204" pitchFamily="34" charset="0"/>
              <a:buChar char="•"/>
            </a:pPr>
            <a:r>
              <a:rPr lang="en-US" sz="2400" dirty="0"/>
              <a:t>Main idea: Residual block. Allows for extremely deep networks.</a:t>
            </a:r>
          </a:p>
          <a:p>
            <a:pPr marL="457200" indent="-457200">
              <a:buFont typeface="Arial" panose="020B0604020202020204" pitchFamily="34" charset="0"/>
              <a:buChar char="•"/>
            </a:pPr>
            <a:r>
              <a:rPr lang="en-US" sz="2400" dirty="0"/>
              <a:t>Authors believe that it is easier to optimize the residual mapping than the original one. Furthermore, residual block can decide to “shut itself down” if needed.</a:t>
            </a:r>
          </a:p>
        </p:txBody>
      </p:sp>
      <p:sp>
        <p:nvSpPr>
          <p:cNvPr id="4" name="Slide Number Placeholder 3">
            <a:extLst>
              <a:ext uri="{FF2B5EF4-FFF2-40B4-BE49-F238E27FC236}">
                <a16:creationId xmlns:a16="http://schemas.microsoft.com/office/drawing/2014/main" id="{AE2D00DA-1BE7-4E7A-8E11-5872329CDE5C}"/>
              </a:ext>
            </a:extLst>
          </p:cNvPr>
          <p:cNvSpPr>
            <a:spLocks noGrp="1"/>
          </p:cNvSpPr>
          <p:nvPr>
            <p:ph type="sldNum" sz="quarter" idx="12"/>
          </p:nvPr>
        </p:nvSpPr>
        <p:spPr/>
        <p:txBody>
          <a:bodyPr/>
          <a:lstStyle/>
          <a:p>
            <a:fld id="{AD29F1E6-0A42-6342-8A19-FA364A33AB30}" type="slidenum">
              <a:rPr lang="en-US" smtClean="0"/>
              <a:t>78</a:t>
            </a:fld>
            <a:endParaRPr lang="en-US"/>
          </a:p>
        </p:txBody>
      </p:sp>
      <p:pic>
        <p:nvPicPr>
          <p:cNvPr id="1028" name="Picture 4" descr="https://lh6.googleusercontent.com/9RRi8rWhyQY-DziJN1zVw4Hnms6xQmzRLzmJ7SWVbd39TJGehy-I1TSaWu7_f1vKiGsXYJB-AY8pZSWjm0rXdu4T_MUuIv5UvGYhFUQv7HTvsjReTBYdMwTv-QeHol4NT5yFhMwVqTs">
            <a:extLst>
              <a:ext uri="{FF2B5EF4-FFF2-40B4-BE49-F238E27FC236}">
                <a16:creationId xmlns:a16="http://schemas.microsoft.com/office/drawing/2014/main" id="{C7C64C41-E3D1-44F1-9745-23BF909971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40" t="15781" r="9210"/>
          <a:stretch/>
        </p:blipFill>
        <p:spPr bwMode="auto">
          <a:xfrm>
            <a:off x="3674143" y="3455506"/>
            <a:ext cx="4356299" cy="23922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F15E77-5682-411F-A956-027EA69E59E1}"/>
              </a:ext>
            </a:extLst>
          </p:cNvPr>
          <p:cNvSpPr txBox="1"/>
          <p:nvPr/>
        </p:nvSpPr>
        <p:spPr>
          <a:xfrm>
            <a:off x="8253171" y="3873498"/>
            <a:ext cx="1525546" cy="369332"/>
          </a:xfrm>
          <a:prstGeom prst="rect">
            <a:avLst/>
          </a:prstGeom>
          <a:noFill/>
        </p:spPr>
        <p:txBody>
          <a:bodyPr wrap="none" rtlCol="0">
            <a:spAutoFit/>
          </a:bodyPr>
          <a:lstStyle/>
          <a:p>
            <a:r>
              <a:rPr lang="en-US" dirty="0">
                <a:solidFill>
                  <a:srgbClr val="C00000"/>
                </a:solidFill>
              </a:rPr>
              <a:t>Residual Block</a:t>
            </a:r>
          </a:p>
        </p:txBody>
      </p:sp>
    </p:spTree>
    <p:extLst>
      <p:ext uri="{BB962C8B-B14F-4D97-AF65-F5344CB8AC3E}">
        <p14:creationId xmlns:p14="http://schemas.microsoft.com/office/powerpoint/2010/main" val="2130061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00110"/>
          </a:xfrm>
          <a:prstGeom prst="rect">
            <a:avLst/>
          </a:prstGeom>
        </p:spPr>
        <p:txBody>
          <a:bodyPr wrap="square">
            <a:spAutoFit/>
          </a:bodyPr>
          <a:lstStyle/>
          <a:p>
            <a:endParaRPr lang="en-US" sz="2000" dirty="0">
              <a:latin typeface="Karla" pitchFamily="2"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sp>
        <p:nvSpPr>
          <p:cNvPr id="8" name="Title 1">
            <a:extLst>
              <a:ext uri="{FF2B5EF4-FFF2-40B4-BE49-F238E27FC236}">
                <a16:creationId xmlns:a16="http://schemas.microsoft.com/office/drawing/2014/main" id="{3A36CA47-996E-416C-BB76-EDF07F74A1FD}"/>
              </a:ext>
            </a:extLst>
          </p:cNvPr>
          <p:cNvSpPr>
            <a:spLocks noGrp="1"/>
          </p:cNvSpPr>
          <p:nvPr>
            <p:ph type="title"/>
          </p:nvPr>
        </p:nvSpPr>
        <p:spPr>
          <a:xfrm>
            <a:off x="349292" y="216531"/>
            <a:ext cx="11493416" cy="767276"/>
          </a:xfrm>
        </p:spPr>
        <p:txBody>
          <a:bodyPr/>
          <a:lstStyle/>
          <a:p>
            <a:r>
              <a:rPr lang="en-US" dirty="0" err="1"/>
              <a:t>ResNet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2347981"/>
            <a:ext cx="9370570" cy="150790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050" y="4284368"/>
            <a:ext cx="9464325" cy="2559434"/>
          </a:xfrm>
          <a:prstGeom prst="rect">
            <a:avLst/>
          </a:prstGeom>
        </p:spPr>
      </p:pic>
      <p:sp>
        <p:nvSpPr>
          <p:cNvPr id="11" name="TextBox 10"/>
          <p:cNvSpPr txBox="1"/>
          <p:nvPr/>
        </p:nvSpPr>
        <p:spPr>
          <a:xfrm>
            <a:off x="349292" y="978110"/>
            <a:ext cx="9338872" cy="1846659"/>
          </a:xfrm>
          <a:prstGeom prst="rect">
            <a:avLst/>
          </a:prstGeom>
          <a:noFill/>
        </p:spPr>
        <p:txBody>
          <a:bodyPr wrap="square" rtlCol="0">
            <a:spAutoFit/>
          </a:bodyPr>
          <a:lstStyle/>
          <a:p>
            <a:pPr marL="342900" indent="-342900">
              <a:buFont typeface="Arial" charset="0"/>
              <a:buChar char="•"/>
            </a:pPr>
            <a:r>
              <a:rPr lang="en-US" sz="2200" dirty="0">
                <a:solidFill>
                  <a:schemeClr val="tx1">
                    <a:lumMod val="75000"/>
                    <a:lumOff val="25000"/>
                  </a:schemeClr>
                </a:solidFill>
                <a:latin typeface="Karla" charset="0"/>
                <a:ea typeface="Karla" charset="0"/>
                <a:cs typeface="Karla" charset="0"/>
              </a:rPr>
              <a:t>Residual nets appeared in 2016 to train very deep NN (100 or more layers). </a:t>
            </a:r>
          </a:p>
          <a:p>
            <a:pPr marL="342900" indent="-342900">
              <a:buFont typeface="Arial" charset="0"/>
              <a:buChar char="•"/>
            </a:pPr>
            <a:r>
              <a:rPr lang="en-US" sz="2200" dirty="0">
                <a:solidFill>
                  <a:schemeClr val="tx1">
                    <a:lumMod val="75000"/>
                    <a:lumOff val="25000"/>
                  </a:schemeClr>
                </a:solidFill>
                <a:latin typeface="Karla" charset="0"/>
                <a:ea typeface="Karla" charset="0"/>
                <a:cs typeface="Karla" charset="0"/>
              </a:rPr>
              <a:t>Their architecture uses ‘residual blocks’. </a:t>
            </a:r>
          </a:p>
          <a:p>
            <a:pPr marL="342900" indent="-342900">
              <a:buFont typeface="Arial" charset="0"/>
              <a:buChar char="•"/>
            </a:pPr>
            <a:r>
              <a:rPr lang="en-US" sz="2200" dirty="0">
                <a:solidFill>
                  <a:schemeClr val="tx1">
                    <a:lumMod val="75000"/>
                    <a:lumOff val="25000"/>
                  </a:schemeClr>
                </a:solidFill>
                <a:latin typeface="Karla" charset="0"/>
                <a:ea typeface="Karla" charset="0"/>
                <a:cs typeface="Karla" charset="0"/>
              </a:rPr>
              <a:t>Plain network structure: </a:t>
            </a:r>
          </a:p>
          <a:p>
            <a:endParaRPr lang="en-US" sz="2200" dirty="0"/>
          </a:p>
        </p:txBody>
      </p:sp>
      <p:sp>
        <p:nvSpPr>
          <p:cNvPr id="12" name="TextBox 11"/>
          <p:cNvSpPr txBox="1"/>
          <p:nvPr/>
        </p:nvSpPr>
        <p:spPr>
          <a:xfrm>
            <a:off x="349292" y="3931187"/>
            <a:ext cx="9338872" cy="430887"/>
          </a:xfrm>
          <a:prstGeom prst="rect">
            <a:avLst/>
          </a:prstGeom>
          <a:noFill/>
        </p:spPr>
        <p:txBody>
          <a:bodyPr wrap="square" rtlCol="0">
            <a:spAutoFit/>
          </a:bodyPr>
          <a:lstStyle/>
          <a:p>
            <a:pPr marL="342900" indent="-342900">
              <a:buFont typeface="Arial" charset="0"/>
              <a:buChar char="•"/>
            </a:pPr>
            <a:r>
              <a:rPr lang="en-US" sz="2200" b="1" dirty="0">
                <a:solidFill>
                  <a:schemeClr val="tx1">
                    <a:lumMod val="75000"/>
                    <a:lumOff val="25000"/>
                  </a:schemeClr>
                </a:solidFill>
                <a:latin typeface="Karla" charset="0"/>
                <a:ea typeface="Karla" charset="0"/>
                <a:cs typeface="Karla" charset="0"/>
              </a:rPr>
              <a:t>Residual network block</a:t>
            </a:r>
            <a:endParaRPr lang="en-US" sz="2200" b="1" dirty="0"/>
          </a:p>
        </p:txBody>
      </p:sp>
    </p:spTree>
    <p:extLst>
      <p:ext uri="{BB962C8B-B14F-4D97-AF65-F5344CB8AC3E}">
        <p14:creationId xmlns:p14="http://schemas.microsoft.com/office/powerpoint/2010/main" val="1304647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2124-44B4-4AAE-8E95-39E85D96F9BD}"/>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E781E34B-8A44-4511-ADBE-B47D2865B6A4}"/>
              </a:ext>
            </a:extLst>
          </p:cNvPr>
          <p:cNvSpPr>
            <a:spLocks noGrp="1"/>
          </p:cNvSpPr>
          <p:nvPr>
            <p:ph idx="1"/>
          </p:nvPr>
        </p:nvSpPr>
        <p:spPr>
          <a:xfrm>
            <a:off x="932496" y="1177758"/>
            <a:ext cx="10327008" cy="4515906"/>
          </a:xfrm>
        </p:spPr>
        <p:txBody>
          <a:bodyPr/>
          <a:lstStyle/>
          <a:p>
            <a:pPr marL="457200" indent="-457200">
              <a:buFont typeface="Arial" panose="020B0604020202020204" pitchFamily="34" charset="0"/>
              <a:buChar char="•"/>
            </a:pPr>
            <a:r>
              <a:rPr lang="en-US" sz="2400" dirty="0"/>
              <a:t>I have a convolutional layer with 16 3x3 filters that takes an RGB image as input. </a:t>
            </a:r>
          </a:p>
          <a:p>
            <a:pPr marL="1200120" lvl="1" indent="-457200">
              <a:buFont typeface="Arial" panose="020B0604020202020204" pitchFamily="34" charset="0"/>
              <a:buChar char="•"/>
            </a:pPr>
            <a:endParaRPr lang="en-US" sz="2000" dirty="0"/>
          </a:p>
          <a:p>
            <a:pPr marL="1200120" lvl="1" indent="-457200">
              <a:buFont typeface="Arial" panose="020B0604020202020204" pitchFamily="34" charset="0"/>
              <a:buChar char="•"/>
            </a:pPr>
            <a:endParaRPr lang="en-US" sz="2000" dirty="0"/>
          </a:p>
          <a:p>
            <a:pPr marL="1200120" lvl="1" indent="-457200">
              <a:buFont typeface="Arial" panose="020B0604020202020204" pitchFamily="34" charset="0"/>
              <a:buChar char="•"/>
            </a:pPr>
            <a:endParaRPr lang="en-US" sz="2000" dirty="0"/>
          </a:p>
          <a:p>
            <a:pPr marL="1200120" lvl="1" indent="-457200">
              <a:buFont typeface="Arial" panose="020B0604020202020204" pitchFamily="34" charset="0"/>
              <a:buChar char="•"/>
            </a:pPr>
            <a:r>
              <a:rPr lang="en-US" sz="2000" dirty="0"/>
              <a:t>How many parameters does the layer have?</a:t>
            </a:r>
          </a:p>
          <a:p>
            <a:pPr lvl="2" indent="0">
              <a:buNone/>
            </a:pPr>
            <a:r>
              <a:rPr lang="en-US" sz="3200" dirty="0"/>
              <a:t>16 x 3 x 3 x 3 + 16 =  448</a:t>
            </a:r>
          </a:p>
          <a:p>
            <a:pPr marL="1600154" lvl="2" indent="-4572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A676F0E5-E04F-4FA5-A9CD-80424F531603}"/>
              </a:ext>
            </a:extLst>
          </p:cNvPr>
          <p:cNvSpPr>
            <a:spLocks noGrp="1"/>
          </p:cNvSpPr>
          <p:nvPr>
            <p:ph type="sldNum" sz="quarter" idx="12"/>
          </p:nvPr>
        </p:nvSpPr>
        <p:spPr/>
        <p:txBody>
          <a:bodyPr/>
          <a:lstStyle/>
          <a:p>
            <a:fld id="{AD29F1E6-0A42-6342-8A19-FA364A33AB30}" type="slidenum">
              <a:rPr lang="en-US" smtClean="0"/>
              <a:t>8</a:t>
            </a:fld>
            <a:endParaRPr lang="en-US"/>
          </a:p>
        </p:txBody>
      </p:sp>
      <p:sp>
        <p:nvSpPr>
          <p:cNvPr id="5" name="Oval 4">
            <a:extLst>
              <a:ext uri="{FF2B5EF4-FFF2-40B4-BE49-F238E27FC236}">
                <a16:creationId xmlns:a16="http://schemas.microsoft.com/office/drawing/2014/main" id="{6FF8D1CF-56E4-4DEC-9F7F-303CB88D4DBE}"/>
              </a:ext>
            </a:extLst>
          </p:cNvPr>
          <p:cNvSpPr/>
          <p:nvPr/>
        </p:nvSpPr>
        <p:spPr>
          <a:xfrm>
            <a:off x="2096061" y="3550678"/>
            <a:ext cx="528554" cy="484777"/>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2EE5E27A-D1DB-4620-99E7-23995114A0FC}"/>
              </a:ext>
            </a:extLst>
          </p:cNvPr>
          <p:cNvSpPr txBox="1"/>
          <p:nvPr/>
        </p:nvSpPr>
        <p:spPr>
          <a:xfrm>
            <a:off x="1760713" y="5019728"/>
            <a:ext cx="1326283" cy="646331"/>
          </a:xfrm>
          <a:prstGeom prst="rect">
            <a:avLst/>
          </a:prstGeom>
          <a:noFill/>
        </p:spPr>
        <p:txBody>
          <a:bodyPr wrap="square" rtlCol="0">
            <a:spAutoFit/>
          </a:bodyPr>
          <a:lstStyle/>
          <a:p>
            <a:pPr algn="ctr"/>
            <a:r>
              <a:rPr lang="en-US" dirty="0">
                <a:solidFill>
                  <a:srgbClr val="C00000"/>
                </a:solidFill>
              </a:rPr>
              <a:t>Number of filters</a:t>
            </a:r>
          </a:p>
        </p:txBody>
      </p:sp>
      <p:sp>
        <p:nvSpPr>
          <p:cNvPr id="8" name="Oval 7">
            <a:extLst>
              <a:ext uri="{FF2B5EF4-FFF2-40B4-BE49-F238E27FC236}">
                <a16:creationId xmlns:a16="http://schemas.microsoft.com/office/drawing/2014/main" id="{1D275A12-00A9-4C66-A567-B81B48A9B444}"/>
              </a:ext>
            </a:extLst>
          </p:cNvPr>
          <p:cNvSpPr/>
          <p:nvPr/>
        </p:nvSpPr>
        <p:spPr>
          <a:xfrm>
            <a:off x="2818651" y="3517448"/>
            <a:ext cx="1135239" cy="576291"/>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49C79120-7379-4980-AD84-1B91075749AF}"/>
              </a:ext>
            </a:extLst>
          </p:cNvPr>
          <p:cNvSpPr/>
          <p:nvPr/>
        </p:nvSpPr>
        <p:spPr>
          <a:xfrm>
            <a:off x="4149037" y="3568325"/>
            <a:ext cx="399572" cy="449481"/>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46B450D2-2213-4091-9F52-7D11487873A3}"/>
              </a:ext>
            </a:extLst>
          </p:cNvPr>
          <p:cNvSpPr/>
          <p:nvPr/>
        </p:nvSpPr>
        <p:spPr>
          <a:xfrm>
            <a:off x="4822575" y="3541775"/>
            <a:ext cx="469862" cy="481378"/>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9D7E10F-D246-49D0-AD9B-B9C7A48F9CDB}"/>
              </a:ext>
            </a:extLst>
          </p:cNvPr>
          <p:cNvCxnSpPr>
            <a:cxnSpLocks/>
          </p:cNvCxnSpPr>
          <p:nvPr/>
        </p:nvCxnSpPr>
        <p:spPr>
          <a:xfrm flipH="1" flipV="1">
            <a:off x="2360338" y="4311027"/>
            <a:ext cx="63517" cy="721227"/>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E1135CC7-CAFA-42BF-A47F-2CD6AECA296B}"/>
              </a:ext>
            </a:extLst>
          </p:cNvPr>
          <p:cNvCxnSpPr>
            <a:cxnSpLocks/>
            <a:stCxn id="19" idx="0"/>
            <a:endCxn id="8" idx="4"/>
          </p:cNvCxnSpPr>
          <p:nvPr/>
        </p:nvCxnSpPr>
        <p:spPr>
          <a:xfrm flipH="1" flipV="1">
            <a:off x="3386271" y="4093739"/>
            <a:ext cx="19567" cy="958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C8B57BD5-865E-490B-933C-D9DE513176B7}"/>
              </a:ext>
            </a:extLst>
          </p:cNvPr>
          <p:cNvCxnSpPr>
            <a:cxnSpLocks/>
            <a:stCxn id="20" idx="0"/>
            <a:endCxn id="9" idx="4"/>
          </p:cNvCxnSpPr>
          <p:nvPr/>
        </p:nvCxnSpPr>
        <p:spPr>
          <a:xfrm flipH="1" flipV="1">
            <a:off x="4348823" y="4017806"/>
            <a:ext cx="80837" cy="1022085"/>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A6900E8B-C161-4188-8EC8-80232F3EAB50}"/>
              </a:ext>
            </a:extLst>
          </p:cNvPr>
          <p:cNvCxnSpPr>
            <a:cxnSpLocks/>
            <a:stCxn id="21" idx="0"/>
            <a:endCxn id="10" idx="4"/>
          </p:cNvCxnSpPr>
          <p:nvPr/>
        </p:nvCxnSpPr>
        <p:spPr>
          <a:xfrm flipH="1" flipV="1">
            <a:off x="5057506" y="4023153"/>
            <a:ext cx="768542" cy="990757"/>
          </a:xfrm>
          <a:prstGeom prst="line">
            <a:avLst/>
          </a:prstGeom>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6D78DA1A-2400-411C-A4CD-4CCCF3CF99F4}"/>
              </a:ext>
            </a:extLst>
          </p:cNvPr>
          <p:cNvSpPr txBox="1"/>
          <p:nvPr/>
        </p:nvSpPr>
        <p:spPr>
          <a:xfrm>
            <a:off x="2742696" y="5052639"/>
            <a:ext cx="1326283" cy="646331"/>
          </a:xfrm>
          <a:prstGeom prst="rect">
            <a:avLst/>
          </a:prstGeom>
          <a:noFill/>
        </p:spPr>
        <p:txBody>
          <a:bodyPr wrap="square" rtlCol="0">
            <a:spAutoFit/>
          </a:bodyPr>
          <a:lstStyle/>
          <a:p>
            <a:pPr algn="ctr"/>
            <a:r>
              <a:rPr lang="en-US" dirty="0">
                <a:solidFill>
                  <a:srgbClr val="C00000"/>
                </a:solidFill>
              </a:rPr>
              <a:t>Size of Filters</a:t>
            </a:r>
          </a:p>
        </p:txBody>
      </p:sp>
      <p:sp>
        <p:nvSpPr>
          <p:cNvPr id="20" name="TextBox 19">
            <a:extLst>
              <a:ext uri="{FF2B5EF4-FFF2-40B4-BE49-F238E27FC236}">
                <a16:creationId xmlns:a16="http://schemas.microsoft.com/office/drawing/2014/main" id="{B6C3CB2A-16B7-41AE-94F8-B4F983EFE2FB}"/>
              </a:ext>
            </a:extLst>
          </p:cNvPr>
          <p:cNvSpPr txBox="1"/>
          <p:nvPr/>
        </p:nvSpPr>
        <p:spPr>
          <a:xfrm>
            <a:off x="3766518" y="5039891"/>
            <a:ext cx="1326283" cy="923330"/>
          </a:xfrm>
          <a:prstGeom prst="rect">
            <a:avLst/>
          </a:prstGeom>
          <a:noFill/>
        </p:spPr>
        <p:txBody>
          <a:bodyPr wrap="square" rtlCol="0">
            <a:spAutoFit/>
          </a:bodyPr>
          <a:lstStyle/>
          <a:p>
            <a:pPr algn="ctr"/>
            <a:r>
              <a:rPr lang="en-US" dirty="0">
                <a:solidFill>
                  <a:srgbClr val="C00000"/>
                </a:solidFill>
              </a:rPr>
              <a:t>Number of channels of </a:t>
            </a:r>
            <a:r>
              <a:rPr lang="en-US" dirty="0" err="1">
                <a:solidFill>
                  <a:srgbClr val="C00000"/>
                </a:solidFill>
              </a:rPr>
              <a:t>prev</a:t>
            </a:r>
            <a:r>
              <a:rPr lang="en-US" dirty="0">
                <a:solidFill>
                  <a:srgbClr val="C00000"/>
                </a:solidFill>
              </a:rPr>
              <a:t> layer</a:t>
            </a:r>
          </a:p>
        </p:txBody>
      </p:sp>
      <p:sp>
        <p:nvSpPr>
          <p:cNvPr id="21" name="TextBox 20">
            <a:extLst>
              <a:ext uri="{FF2B5EF4-FFF2-40B4-BE49-F238E27FC236}">
                <a16:creationId xmlns:a16="http://schemas.microsoft.com/office/drawing/2014/main" id="{8B352A72-057B-4A04-B01A-5791E61F8A92}"/>
              </a:ext>
            </a:extLst>
          </p:cNvPr>
          <p:cNvSpPr txBox="1"/>
          <p:nvPr/>
        </p:nvSpPr>
        <p:spPr>
          <a:xfrm>
            <a:off x="5162906" y="5013910"/>
            <a:ext cx="1326283" cy="646331"/>
          </a:xfrm>
          <a:prstGeom prst="rect">
            <a:avLst/>
          </a:prstGeom>
          <a:noFill/>
        </p:spPr>
        <p:txBody>
          <a:bodyPr wrap="square" rtlCol="0">
            <a:spAutoFit/>
          </a:bodyPr>
          <a:lstStyle/>
          <a:p>
            <a:pPr algn="ctr"/>
            <a:r>
              <a:rPr lang="en-US" dirty="0">
                <a:solidFill>
                  <a:srgbClr val="C00000"/>
                </a:solidFill>
              </a:rPr>
              <a:t>Biases (one per filter)</a:t>
            </a:r>
          </a:p>
        </p:txBody>
      </p:sp>
    </p:spTree>
    <p:extLst>
      <p:ext uri="{BB962C8B-B14F-4D97-AF65-F5344CB8AC3E}">
        <p14:creationId xmlns:p14="http://schemas.microsoft.com/office/powerpoint/2010/main" val="13467808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00110"/>
          </a:xfrm>
          <a:prstGeom prst="rect">
            <a:avLst/>
          </a:prstGeom>
        </p:spPr>
        <p:txBody>
          <a:bodyPr wrap="square">
            <a:spAutoFit/>
          </a:bodyPr>
          <a:lstStyle/>
          <a:p>
            <a:endParaRPr lang="en-US" sz="2000" dirty="0">
              <a:latin typeface="Karla" pitchFamily="2"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sp>
        <p:nvSpPr>
          <p:cNvPr id="9" name="Title 1">
            <a:extLst>
              <a:ext uri="{FF2B5EF4-FFF2-40B4-BE49-F238E27FC236}">
                <a16:creationId xmlns:a16="http://schemas.microsoft.com/office/drawing/2014/main" id="{3A36CA47-996E-416C-BB76-EDF07F74A1FD}"/>
              </a:ext>
            </a:extLst>
          </p:cNvPr>
          <p:cNvSpPr>
            <a:spLocks noGrp="1"/>
          </p:cNvSpPr>
          <p:nvPr>
            <p:ph type="title"/>
          </p:nvPr>
        </p:nvSpPr>
        <p:spPr>
          <a:xfrm>
            <a:off x="349292" y="216531"/>
            <a:ext cx="11493416" cy="767276"/>
          </a:xfrm>
        </p:spPr>
        <p:txBody>
          <a:bodyPr/>
          <a:lstStyle/>
          <a:p>
            <a:r>
              <a:rPr lang="en-US" dirty="0" err="1"/>
              <a:t>ResNet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478" y="3746424"/>
            <a:ext cx="7119579" cy="271120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443" y="1466813"/>
            <a:ext cx="7045378" cy="1127260"/>
          </a:xfrm>
          <a:prstGeom prst="rect">
            <a:avLst/>
          </a:prstGeom>
        </p:spPr>
      </p:pic>
      <p:sp>
        <p:nvSpPr>
          <p:cNvPr id="12" name="TextBox 11"/>
          <p:cNvSpPr txBox="1"/>
          <p:nvPr/>
        </p:nvSpPr>
        <p:spPr>
          <a:xfrm>
            <a:off x="1252745" y="2743906"/>
            <a:ext cx="10169760" cy="830997"/>
          </a:xfrm>
          <a:prstGeom prst="rect">
            <a:avLst/>
          </a:prstGeom>
          <a:noFill/>
        </p:spPr>
        <p:txBody>
          <a:bodyPr wrap="square" rtlCol="0">
            <a:spAutoFit/>
          </a:bodyPr>
          <a:lstStyle/>
          <a:p>
            <a:r>
              <a:rPr lang="en-US" sz="2400" dirty="0">
                <a:latin typeface="Karla" charset="0"/>
                <a:ea typeface="Karla" charset="0"/>
                <a:cs typeface="Karla" charset="0"/>
              </a:rPr>
              <a:t>The idea is to allow the network to become deeper without increasing the training time</a:t>
            </a:r>
          </a:p>
        </p:txBody>
      </p:sp>
      <p:sp>
        <p:nvSpPr>
          <p:cNvPr id="13" name="TextBox 12"/>
          <p:cNvSpPr txBox="1"/>
          <p:nvPr/>
        </p:nvSpPr>
        <p:spPr>
          <a:xfrm>
            <a:off x="1252745" y="838355"/>
            <a:ext cx="7029488" cy="461665"/>
          </a:xfrm>
          <a:prstGeom prst="rect">
            <a:avLst/>
          </a:prstGeom>
          <a:noFill/>
        </p:spPr>
        <p:txBody>
          <a:bodyPr wrap="none" rtlCol="0">
            <a:spAutoFit/>
          </a:bodyPr>
          <a:lstStyle/>
          <a:p>
            <a:r>
              <a:rPr lang="en-US" sz="2400" dirty="0">
                <a:latin typeface="Karla" charset="0"/>
                <a:ea typeface="Karla" charset="0"/>
                <a:cs typeface="Karla" charset="0"/>
              </a:rPr>
              <a:t>The residual network stacks blocks sequentially </a:t>
            </a:r>
          </a:p>
        </p:txBody>
      </p:sp>
    </p:spTree>
    <p:extLst>
      <p:ext uri="{BB962C8B-B14F-4D97-AF65-F5344CB8AC3E}">
        <p14:creationId xmlns:p14="http://schemas.microsoft.com/office/powerpoint/2010/main" val="14005638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2246769"/>
          </a:xfrm>
          <a:prstGeom prst="rect">
            <a:avLst/>
          </a:prstGeom>
        </p:spPr>
        <p:txBody>
          <a:bodyPr wrap="square">
            <a:spAutoFit/>
          </a:bodyPr>
          <a:lstStyle/>
          <a:p>
            <a:r>
              <a:rPr lang="en-US" sz="2000" dirty="0">
                <a:latin typeface="Karla" charset="0"/>
                <a:ea typeface="Karla" charset="0"/>
                <a:cs typeface="Karla" charset="0"/>
              </a:rPr>
              <a:t>Residual networks implement blocks with convolutional layers that use ‘same’ padding option (even when max-pooling). </a:t>
            </a:r>
          </a:p>
          <a:p>
            <a:r>
              <a:rPr lang="en-US" sz="2000" dirty="0">
                <a:latin typeface="Karla" charset="0"/>
                <a:ea typeface="Karla" charset="0"/>
                <a:cs typeface="Karla" charset="0"/>
              </a:rPr>
              <a:t>– This allows the block to learn the identity function. </a:t>
            </a:r>
          </a:p>
          <a:p>
            <a:r>
              <a:rPr lang="en-US" sz="2000" dirty="0">
                <a:latin typeface="Karla" charset="0"/>
                <a:ea typeface="Karla" charset="0"/>
                <a:cs typeface="Karla" charset="0"/>
              </a:rPr>
              <a:t>􏰀  The designer may want to reduce the size of features and use ‘valid’ padding. </a:t>
            </a:r>
          </a:p>
          <a:p>
            <a:r>
              <a:rPr lang="en-US" sz="2000" dirty="0">
                <a:latin typeface="Karla" charset="0"/>
                <a:ea typeface="Karla" charset="0"/>
                <a:cs typeface="Karla" charset="0"/>
              </a:rPr>
              <a:t>– In such case, the shortcut path can implement a new set of convolutional layers that reduces the size appropriately. </a:t>
            </a:r>
          </a:p>
          <a:p>
            <a:endParaRPr lang="en-US" sz="2000" dirty="0">
              <a:latin typeface="Karla" charset="0"/>
              <a:ea typeface="Karla" charset="0"/>
              <a:cs typeface="Karla"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sp>
        <p:nvSpPr>
          <p:cNvPr id="8" name="Title 1">
            <a:extLst>
              <a:ext uri="{FF2B5EF4-FFF2-40B4-BE49-F238E27FC236}">
                <a16:creationId xmlns:a16="http://schemas.microsoft.com/office/drawing/2014/main" id="{3A36CA47-996E-416C-BB76-EDF07F74A1FD}"/>
              </a:ext>
            </a:extLst>
          </p:cNvPr>
          <p:cNvSpPr>
            <a:spLocks noGrp="1"/>
          </p:cNvSpPr>
          <p:nvPr>
            <p:ph type="title"/>
          </p:nvPr>
        </p:nvSpPr>
        <p:spPr>
          <a:xfrm>
            <a:off x="349292" y="216531"/>
            <a:ext cx="11493416" cy="767276"/>
          </a:xfrm>
        </p:spPr>
        <p:txBody>
          <a:bodyPr/>
          <a:lstStyle/>
          <a:p>
            <a:r>
              <a:rPr lang="en-US" dirty="0" err="1"/>
              <a:t>ResNet</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108" y="3370526"/>
            <a:ext cx="9882734" cy="3487474"/>
          </a:xfrm>
          <a:prstGeom prst="rect">
            <a:avLst/>
          </a:prstGeom>
        </p:spPr>
      </p:pic>
    </p:spTree>
    <p:extLst>
      <p:ext uri="{BB962C8B-B14F-4D97-AF65-F5344CB8AC3E}">
        <p14:creationId xmlns:p14="http://schemas.microsoft.com/office/powerpoint/2010/main" val="7079520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00110"/>
          </a:xfrm>
          <a:prstGeom prst="rect">
            <a:avLst/>
          </a:prstGeom>
        </p:spPr>
        <p:txBody>
          <a:bodyPr wrap="square">
            <a:spAutoFit/>
          </a:bodyPr>
          <a:lstStyle/>
          <a:p>
            <a:endParaRPr lang="en-US" sz="2000" dirty="0">
              <a:latin typeface="Karla" pitchFamily="2"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sp>
        <p:nvSpPr>
          <p:cNvPr id="8" name="Title 1">
            <a:extLst>
              <a:ext uri="{FF2B5EF4-FFF2-40B4-BE49-F238E27FC236}">
                <a16:creationId xmlns:a16="http://schemas.microsoft.com/office/drawing/2014/main" id="{3A36CA47-996E-416C-BB76-EDF07F74A1FD}"/>
              </a:ext>
            </a:extLst>
          </p:cNvPr>
          <p:cNvSpPr>
            <a:spLocks noGrp="1"/>
          </p:cNvSpPr>
          <p:nvPr>
            <p:ph type="title"/>
          </p:nvPr>
        </p:nvSpPr>
        <p:spPr>
          <a:xfrm>
            <a:off x="349292" y="216531"/>
            <a:ext cx="11493416" cy="767276"/>
          </a:xfrm>
        </p:spPr>
        <p:txBody>
          <a:bodyPr/>
          <a:lstStyle/>
          <a:p>
            <a:r>
              <a:rPr lang="en-US" dirty="0" err="1"/>
              <a:t>ResNet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573815" y="-2412025"/>
            <a:ext cx="5215819" cy="12007484"/>
          </a:xfrm>
          <a:prstGeom prst="rect">
            <a:avLst/>
          </a:prstGeom>
        </p:spPr>
      </p:pic>
    </p:spTree>
    <p:extLst>
      <p:ext uri="{BB962C8B-B14F-4D97-AF65-F5344CB8AC3E}">
        <p14:creationId xmlns:p14="http://schemas.microsoft.com/office/powerpoint/2010/main" val="14899940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15">
            <a:extLst>
              <a:ext uri="{FF2B5EF4-FFF2-40B4-BE49-F238E27FC236}">
                <a16:creationId xmlns:a16="http://schemas.microsoft.com/office/drawing/2014/main" id="{C4522B2A-E0DE-4C67-8A50-1F9F748F1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900" y="3701776"/>
            <a:ext cx="4656334" cy="197240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4277CB8A-5632-46FB-B65A-25408591FF7E}"/>
              </a:ext>
            </a:extLst>
          </p:cNvPr>
          <p:cNvSpPr>
            <a:spLocks noGrp="1"/>
          </p:cNvSpPr>
          <p:nvPr>
            <p:ph type="title"/>
          </p:nvPr>
        </p:nvSpPr>
        <p:spPr/>
        <p:txBody>
          <a:bodyPr/>
          <a:lstStyle/>
          <a:p>
            <a:r>
              <a:rPr lang="en-US" dirty="0"/>
              <a:t>SOTA Deep Models: </a:t>
            </a:r>
            <a:r>
              <a:rPr lang="en-US" dirty="0" err="1"/>
              <a:t>MobileNet</a:t>
            </a:r>
            <a:endParaRPr lang="en-US"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00110"/>
          </a:xfrm>
          <a:prstGeom prst="rect">
            <a:avLst/>
          </a:prstGeom>
        </p:spPr>
        <p:txBody>
          <a:bodyPr wrap="square">
            <a:spAutoFit/>
          </a:bodyPr>
          <a:lstStyle/>
          <a:p>
            <a:endParaRPr lang="en-US" sz="2000" dirty="0">
              <a:latin typeface="Karla" pitchFamily="2"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sp>
        <p:nvSpPr>
          <p:cNvPr id="16" name="Rectangle 15">
            <a:extLst>
              <a:ext uri="{FF2B5EF4-FFF2-40B4-BE49-F238E27FC236}">
                <a16:creationId xmlns:a16="http://schemas.microsoft.com/office/drawing/2014/main" id="{54B3901D-1A09-447B-91BC-6420EBEE8A71}"/>
              </a:ext>
            </a:extLst>
          </p:cNvPr>
          <p:cNvSpPr/>
          <p:nvPr/>
        </p:nvSpPr>
        <p:spPr>
          <a:xfrm>
            <a:off x="5977217" y="3244334"/>
            <a:ext cx="237566" cy="369332"/>
          </a:xfrm>
          <a:prstGeom prst="rect">
            <a:avLst/>
          </a:prstGeom>
        </p:spPr>
        <p:txBody>
          <a:bodyPr wrap="none">
            <a:spAutoFit/>
          </a:bodyPr>
          <a:lstStyle/>
          <a:p>
            <a:r>
              <a:rPr lang="en-US" dirty="0"/>
              <a:t> </a:t>
            </a:r>
          </a:p>
        </p:txBody>
      </p:sp>
      <p:grpSp>
        <p:nvGrpSpPr>
          <p:cNvPr id="86" name="Group 85">
            <a:extLst>
              <a:ext uri="{FF2B5EF4-FFF2-40B4-BE49-F238E27FC236}">
                <a16:creationId xmlns:a16="http://schemas.microsoft.com/office/drawing/2014/main" id="{2F24066F-8A65-4191-BCFB-D0FD0E49910C}"/>
              </a:ext>
            </a:extLst>
          </p:cNvPr>
          <p:cNvGrpSpPr/>
          <p:nvPr/>
        </p:nvGrpSpPr>
        <p:grpSpPr>
          <a:xfrm>
            <a:off x="6629622" y="5443072"/>
            <a:ext cx="4773786" cy="542042"/>
            <a:chOff x="5551513" y="5426487"/>
            <a:chExt cx="5868489" cy="542042"/>
          </a:xfrm>
        </p:grpSpPr>
        <p:sp>
          <p:nvSpPr>
            <p:cNvPr id="87" name="Rectangle 86">
              <a:extLst>
                <a:ext uri="{FF2B5EF4-FFF2-40B4-BE49-F238E27FC236}">
                  <a16:creationId xmlns:a16="http://schemas.microsoft.com/office/drawing/2014/main" id="{ACC145C6-BF46-46DD-A125-4488A8001A63}"/>
                </a:ext>
              </a:extLst>
            </p:cNvPr>
            <p:cNvSpPr/>
            <p:nvPr/>
          </p:nvSpPr>
          <p:spPr>
            <a:xfrm>
              <a:off x="5551513" y="5426487"/>
              <a:ext cx="2130552" cy="523220"/>
            </a:xfrm>
            <a:prstGeom prst="rect">
              <a:avLst/>
            </a:prstGeom>
          </p:spPr>
          <p:txBody>
            <a:bodyPr wrap="square">
              <a:spAutoFit/>
            </a:bodyPr>
            <a:lstStyle/>
            <a:p>
              <a:r>
                <a:rPr lang="en-US" sz="1400" b="1" dirty="0">
                  <a:latin typeface="Karla" pitchFamily="2" charset="0"/>
                </a:rPr>
                <a:t>Input: 8</a:t>
              </a:r>
              <a:r>
                <a:rPr lang="en-US" sz="1400" dirty="0">
                  <a:latin typeface="Karla" pitchFamily="2" charset="0"/>
                </a:rPr>
                <a:t>x8x3</a:t>
              </a:r>
            </a:p>
            <a:p>
              <a:r>
                <a:rPr lang="en-US" sz="1400" b="1" dirty="0">
                  <a:latin typeface="Karla" pitchFamily="2" charset="0"/>
                </a:rPr>
                <a:t>Filter: 1</a:t>
              </a:r>
              <a:r>
                <a:rPr lang="en-US" sz="1400" dirty="0">
                  <a:latin typeface="Karla" pitchFamily="2" charset="0"/>
                </a:rPr>
                <a:t>x1x3x256</a:t>
              </a:r>
              <a:endParaRPr lang="en-US" sz="1400" dirty="0"/>
            </a:p>
          </p:txBody>
        </p:sp>
        <p:sp>
          <p:nvSpPr>
            <p:cNvPr id="88" name="Rectangle 87">
              <a:extLst>
                <a:ext uri="{FF2B5EF4-FFF2-40B4-BE49-F238E27FC236}">
                  <a16:creationId xmlns:a16="http://schemas.microsoft.com/office/drawing/2014/main" id="{7524654A-A643-42CE-A9A6-7217EC04709D}"/>
                </a:ext>
              </a:extLst>
            </p:cNvPr>
            <p:cNvSpPr/>
            <p:nvPr/>
          </p:nvSpPr>
          <p:spPr>
            <a:xfrm>
              <a:off x="9429660" y="5445309"/>
              <a:ext cx="1990342" cy="523220"/>
            </a:xfrm>
            <a:prstGeom prst="rect">
              <a:avLst/>
            </a:prstGeom>
          </p:spPr>
          <p:txBody>
            <a:bodyPr wrap="square">
              <a:spAutoFit/>
            </a:bodyPr>
            <a:lstStyle/>
            <a:p>
              <a:r>
                <a:rPr lang="en-US" sz="1400" b="1" dirty="0">
                  <a:latin typeface="Karla" pitchFamily="2" charset="0"/>
                </a:rPr>
                <a:t>Output: </a:t>
              </a:r>
              <a:r>
                <a:rPr lang="en-US" sz="1400" dirty="0">
                  <a:latin typeface="Karla" pitchFamily="2" charset="0"/>
                </a:rPr>
                <a:t>8x8x256 </a:t>
              </a:r>
            </a:p>
            <a:p>
              <a:r>
                <a:rPr lang="en-US" sz="1400" dirty="0">
                  <a:latin typeface="Karla" pitchFamily="2" charset="0"/>
                </a:rPr>
                <a:t>(no padding) </a:t>
              </a:r>
            </a:p>
          </p:txBody>
        </p:sp>
      </p:grpSp>
      <p:grpSp>
        <p:nvGrpSpPr>
          <p:cNvPr id="2056" name="Group 2055">
            <a:extLst>
              <a:ext uri="{FF2B5EF4-FFF2-40B4-BE49-F238E27FC236}">
                <a16:creationId xmlns:a16="http://schemas.microsoft.com/office/drawing/2014/main" id="{25E4CC44-7748-4911-8042-80E25543D4A5}"/>
              </a:ext>
            </a:extLst>
          </p:cNvPr>
          <p:cNvGrpSpPr/>
          <p:nvPr/>
        </p:nvGrpSpPr>
        <p:grpSpPr>
          <a:xfrm>
            <a:off x="159769" y="1076776"/>
            <a:ext cx="5627924" cy="5579568"/>
            <a:chOff x="204467" y="1160634"/>
            <a:chExt cx="5627924" cy="5579568"/>
          </a:xfrm>
        </p:grpSpPr>
        <p:sp>
          <p:nvSpPr>
            <p:cNvPr id="22" name="Rectangle 21">
              <a:extLst>
                <a:ext uri="{FF2B5EF4-FFF2-40B4-BE49-F238E27FC236}">
                  <a16:creationId xmlns:a16="http://schemas.microsoft.com/office/drawing/2014/main" id="{8124CA1F-63AD-4F22-9E65-AE8C132E7B1D}"/>
                </a:ext>
              </a:extLst>
            </p:cNvPr>
            <p:cNvSpPr/>
            <p:nvPr/>
          </p:nvSpPr>
          <p:spPr>
            <a:xfrm>
              <a:off x="1506058" y="1160634"/>
              <a:ext cx="2933816" cy="400110"/>
            </a:xfrm>
            <a:prstGeom prst="rect">
              <a:avLst/>
            </a:prstGeom>
          </p:spPr>
          <p:txBody>
            <a:bodyPr wrap="none">
              <a:spAutoFit/>
            </a:bodyPr>
            <a:lstStyle/>
            <a:p>
              <a:r>
                <a:rPr lang="en-US" sz="2000" b="1" dirty="0">
                  <a:solidFill>
                    <a:srgbClr val="000000"/>
                  </a:solidFill>
                  <a:latin typeface="Karla" pitchFamily="2" charset="0"/>
                </a:rPr>
                <a:t>Standard Convolution </a:t>
              </a:r>
            </a:p>
          </p:txBody>
        </p:sp>
        <p:sp>
          <p:nvSpPr>
            <p:cNvPr id="59" name="Rectangle 58">
              <a:extLst>
                <a:ext uri="{FF2B5EF4-FFF2-40B4-BE49-F238E27FC236}">
                  <a16:creationId xmlns:a16="http://schemas.microsoft.com/office/drawing/2014/main" id="{C1300F00-5A71-40CE-B8A7-02C692663047}"/>
                </a:ext>
              </a:extLst>
            </p:cNvPr>
            <p:cNvSpPr/>
            <p:nvPr/>
          </p:nvSpPr>
          <p:spPr>
            <a:xfrm>
              <a:off x="600715" y="5816872"/>
              <a:ext cx="4816722" cy="923330"/>
            </a:xfrm>
            <a:prstGeom prst="rect">
              <a:avLst/>
            </a:prstGeom>
          </p:spPr>
          <p:txBody>
            <a:bodyPr wrap="square">
              <a:spAutoFit/>
            </a:bodyPr>
            <a:lstStyle/>
            <a:p>
              <a:pPr algn="ctr"/>
              <a:r>
                <a:rPr lang="en-US" dirty="0">
                  <a:latin typeface="Karla" pitchFamily="2" charset="0"/>
                </a:rPr>
                <a:t/>
              </a:r>
              <a:br>
                <a:rPr lang="en-US" dirty="0">
                  <a:latin typeface="Karla" pitchFamily="2" charset="0"/>
                </a:rPr>
              </a:br>
              <a:r>
                <a:rPr lang="en-US" b="1" dirty="0">
                  <a:latin typeface="Karla" pitchFamily="2" charset="0"/>
                </a:rPr>
                <a:t>MACs:     </a:t>
              </a:r>
              <a:r>
                <a:rPr lang="en-US" dirty="0">
                  <a:latin typeface="Karla" pitchFamily="2" charset="0"/>
                </a:rPr>
                <a:t>(5x5)x3x256x(12x12) ~ </a:t>
              </a:r>
              <a:r>
                <a:rPr lang="en-US" b="1" dirty="0">
                  <a:latin typeface="Karla" pitchFamily="2" charset="0"/>
                </a:rPr>
                <a:t>2.8M</a:t>
              </a:r>
            </a:p>
            <a:p>
              <a:pPr algn="ctr"/>
              <a:r>
                <a:rPr lang="en-US" b="1" dirty="0">
                  <a:latin typeface="Karla" pitchFamily="2" charset="0"/>
                </a:rPr>
                <a:t>Parameters: </a:t>
              </a:r>
              <a:r>
                <a:rPr lang="en-US" dirty="0">
                  <a:latin typeface="Karla" pitchFamily="2" charset="0"/>
                </a:rPr>
                <a:t>(5x5x3)x256 + 256 ~ </a:t>
              </a:r>
              <a:r>
                <a:rPr lang="en-US" b="1" dirty="0">
                  <a:latin typeface="Karla" pitchFamily="2" charset="0"/>
                </a:rPr>
                <a:t>20K</a:t>
              </a:r>
            </a:p>
          </p:txBody>
        </p:sp>
        <p:sp>
          <p:nvSpPr>
            <p:cNvPr id="17" name="Rectangle 16">
              <a:extLst>
                <a:ext uri="{FF2B5EF4-FFF2-40B4-BE49-F238E27FC236}">
                  <a16:creationId xmlns:a16="http://schemas.microsoft.com/office/drawing/2014/main" id="{74E19200-A47E-4839-B889-46981A377875}"/>
                </a:ext>
              </a:extLst>
            </p:cNvPr>
            <p:cNvSpPr/>
            <p:nvPr/>
          </p:nvSpPr>
          <p:spPr>
            <a:xfrm>
              <a:off x="204467" y="1579292"/>
              <a:ext cx="5627924" cy="338554"/>
            </a:xfrm>
            <a:prstGeom prst="rect">
              <a:avLst/>
            </a:prstGeom>
          </p:spPr>
          <p:txBody>
            <a:bodyPr wrap="square">
              <a:spAutoFit/>
            </a:bodyPr>
            <a:lstStyle/>
            <a:p>
              <a:r>
                <a:rPr lang="en-US" sz="1600" i="1" dirty="0">
                  <a:solidFill>
                    <a:srgbClr val="000000"/>
                  </a:solidFill>
                  <a:latin typeface="Karla" pitchFamily="2" charset="0"/>
                </a:rPr>
                <a:t>Filters and combines inputs into a new set of outputs in one step</a:t>
              </a:r>
            </a:p>
          </p:txBody>
        </p:sp>
      </p:grpSp>
      <p:sp>
        <p:nvSpPr>
          <p:cNvPr id="37" name="Rectangle 36">
            <a:extLst>
              <a:ext uri="{FF2B5EF4-FFF2-40B4-BE49-F238E27FC236}">
                <a16:creationId xmlns:a16="http://schemas.microsoft.com/office/drawing/2014/main" id="{615753C0-C810-454D-8D0F-73F8501DCB96}"/>
              </a:ext>
            </a:extLst>
          </p:cNvPr>
          <p:cNvSpPr/>
          <p:nvPr/>
        </p:nvSpPr>
        <p:spPr>
          <a:xfrm>
            <a:off x="6479527" y="1064076"/>
            <a:ext cx="5211683" cy="400110"/>
          </a:xfrm>
          <a:prstGeom prst="rect">
            <a:avLst/>
          </a:prstGeom>
        </p:spPr>
        <p:txBody>
          <a:bodyPr wrap="none">
            <a:spAutoFit/>
          </a:bodyPr>
          <a:lstStyle/>
          <a:p>
            <a:r>
              <a:rPr lang="en-US" sz="2000" b="1" dirty="0">
                <a:solidFill>
                  <a:srgbClr val="000000"/>
                </a:solidFill>
                <a:latin typeface="Karla" pitchFamily="2" charset="0"/>
              </a:rPr>
              <a:t>Depth-Wise Separable Convolution (DW) </a:t>
            </a:r>
            <a:endParaRPr lang="en-US" sz="2000" dirty="0"/>
          </a:p>
        </p:txBody>
      </p:sp>
      <p:sp>
        <p:nvSpPr>
          <p:cNvPr id="45" name="Rectangle 44">
            <a:extLst>
              <a:ext uri="{FF2B5EF4-FFF2-40B4-BE49-F238E27FC236}">
                <a16:creationId xmlns:a16="http://schemas.microsoft.com/office/drawing/2014/main" id="{E6F96E4C-ABFD-4F37-BF02-31264A55F2EA}"/>
              </a:ext>
            </a:extLst>
          </p:cNvPr>
          <p:cNvSpPr/>
          <p:nvPr/>
        </p:nvSpPr>
        <p:spPr>
          <a:xfrm>
            <a:off x="6443273" y="5771745"/>
            <a:ext cx="5192709" cy="923330"/>
          </a:xfrm>
          <a:prstGeom prst="rect">
            <a:avLst/>
          </a:prstGeom>
        </p:spPr>
        <p:txBody>
          <a:bodyPr wrap="square">
            <a:spAutoFit/>
          </a:bodyPr>
          <a:lstStyle/>
          <a:p>
            <a:pPr algn="ctr"/>
            <a:r>
              <a:rPr lang="en-US" dirty="0">
                <a:latin typeface="Karla" pitchFamily="2" charset="0"/>
              </a:rPr>
              <a:t/>
            </a:r>
            <a:br>
              <a:rPr lang="en-US" dirty="0">
                <a:latin typeface="Karla" pitchFamily="2" charset="0"/>
              </a:rPr>
            </a:br>
            <a:r>
              <a:rPr lang="en-US" b="1" dirty="0">
                <a:latin typeface="Karla" pitchFamily="2" charset="0"/>
              </a:rPr>
              <a:t>MACs: </a:t>
            </a:r>
            <a:r>
              <a:rPr lang="en-US" dirty="0">
                <a:latin typeface="Karla" pitchFamily="2" charset="0"/>
              </a:rPr>
              <a:t>(5x5)x3x(12x12) + 3x256x(8x8) ~ </a:t>
            </a:r>
            <a:r>
              <a:rPr lang="en-US" b="1" dirty="0">
                <a:latin typeface="Karla" pitchFamily="2" charset="0"/>
              </a:rPr>
              <a:t>60K</a:t>
            </a:r>
          </a:p>
          <a:p>
            <a:pPr algn="ctr"/>
            <a:r>
              <a:rPr lang="en-US" b="1" dirty="0">
                <a:latin typeface="Karla" pitchFamily="2" charset="0"/>
              </a:rPr>
              <a:t>Parameters: </a:t>
            </a:r>
            <a:r>
              <a:rPr lang="en-US" dirty="0">
                <a:latin typeface="Karla" pitchFamily="2" charset="0"/>
              </a:rPr>
              <a:t>(5x5x3 + 3) + (1x1x3x256+256) ~ </a:t>
            </a:r>
            <a:r>
              <a:rPr lang="en-US" b="1" dirty="0">
                <a:latin typeface="Karla" pitchFamily="2" charset="0"/>
              </a:rPr>
              <a:t>1K</a:t>
            </a:r>
          </a:p>
        </p:txBody>
      </p:sp>
      <p:pic>
        <p:nvPicPr>
          <p:cNvPr id="2062" name="Picture 14">
            <a:extLst>
              <a:ext uri="{FF2B5EF4-FFF2-40B4-BE49-F238E27FC236}">
                <a16:creationId xmlns:a16="http://schemas.microsoft.com/office/drawing/2014/main" id="{9249F13E-FD72-4648-AC11-D6AA4FE06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838" y="1696657"/>
            <a:ext cx="4754459" cy="1646613"/>
          </a:xfrm>
          <a:prstGeom prst="rect">
            <a:avLst/>
          </a:prstGeom>
          <a:noFill/>
          <a:extLst>
            <a:ext uri="{909E8E84-426E-40DD-AFC4-6F175D3DCCD1}">
              <a14:hiddenFill xmlns:a14="http://schemas.microsoft.com/office/drawing/2010/main">
                <a:solidFill>
                  <a:srgbClr val="FFFFFF"/>
                </a:solidFill>
              </a14:hiddenFill>
            </a:ext>
          </a:extLst>
        </p:spPr>
      </p:pic>
      <p:grpSp>
        <p:nvGrpSpPr>
          <p:cNvPr id="2060" name="Group 2059">
            <a:extLst>
              <a:ext uri="{FF2B5EF4-FFF2-40B4-BE49-F238E27FC236}">
                <a16:creationId xmlns:a16="http://schemas.microsoft.com/office/drawing/2014/main" id="{A37F62F1-8BCD-4B91-B519-038A94715CE5}"/>
              </a:ext>
            </a:extLst>
          </p:cNvPr>
          <p:cNvGrpSpPr/>
          <p:nvPr/>
        </p:nvGrpSpPr>
        <p:grpSpPr>
          <a:xfrm>
            <a:off x="6621863" y="3182905"/>
            <a:ext cx="4875387" cy="567898"/>
            <a:chOff x="5551513" y="5331009"/>
            <a:chExt cx="5993386" cy="567898"/>
          </a:xfrm>
        </p:grpSpPr>
        <p:sp>
          <p:nvSpPr>
            <p:cNvPr id="74" name="Rectangle 73">
              <a:extLst>
                <a:ext uri="{FF2B5EF4-FFF2-40B4-BE49-F238E27FC236}">
                  <a16:creationId xmlns:a16="http://schemas.microsoft.com/office/drawing/2014/main" id="{65ED52E6-2DEF-4E2C-8262-E69963DFA7A7}"/>
                </a:ext>
              </a:extLst>
            </p:cNvPr>
            <p:cNvSpPr/>
            <p:nvPr/>
          </p:nvSpPr>
          <p:spPr>
            <a:xfrm>
              <a:off x="9554558" y="5331009"/>
              <a:ext cx="1990341" cy="523220"/>
            </a:xfrm>
            <a:prstGeom prst="rect">
              <a:avLst/>
            </a:prstGeom>
          </p:spPr>
          <p:txBody>
            <a:bodyPr wrap="square">
              <a:spAutoFit/>
            </a:bodyPr>
            <a:lstStyle/>
            <a:p>
              <a:r>
                <a:rPr lang="en-US" sz="1400" b="1" dirty="0">
                  <a:latin typeface="Karla" pitchFamily="2" charset="0"/>
                </a:rPr>
                <a:t>Output: </a:t>
              </a:r>
              <a:r>
                <a:rPr lang="en-US" sz="1400" dirty="0">
                  <a:latin typeface="Karla" pitchFamily="2" charset="0"/>
                </a:rPr>
                <a:t>8x8x3 </a:t>
              </a:r>
            </a:p>
            <a:p>
              <a:r>
                <a:rPr lang="en-US" sz="1400" dirty="0">
                  <a:latin typeface="Karla" pitchFamily="2" charset="0"/>
                </a:rPr>
                <a:t>(no padding) </a:t>
              </a:r>
            </a:p>
          </p:txBody>
        </p:sp>
        <p:sp>
          <p:nvSpPr>
            <p:cNvPr id="73" name="Rectangle 72">
              <a:extLst>
                <a:ext uri="{FF2B5EF4-FFF2-40B4-BE49-F238E27FC236}">
                  <a16:creationId xmlns:a16="http://schemas.microsoft.com/office/drawing/2014/main" id="{C8EE8473-EC71-4CAF-9E17-898301979A6C}"/>
                </a:ext>
              </a:extLst>
            </p:cNvPr>
            <p:cNvSpPr/>
            <p:nvPr/>
          </p:nvSpPr>
          <p:spPr>
            <a:xfrm>
              <a:off x="5551513" y="5375687"/>
              <a:ext cx="2130552" cy="523220"/>
            </a:xfrm>
            <a:prstGeom prst="rect">
              <a:avLst/>
            </a:prstGeom>
          </p:spPr>
          <p:txBody>
            <a:bodyPr wrap="square">
              <a:spAutoFit/>
            </a:bodyPr>
            <a:lstStyle/>
            <a:p>
              <a:r>
                <a:rPr lang="en-US" sz="1400" b="1" dirty="0">
                  <a:latin typeface="Karla" pitchFamily="2" charset="0"/>
                </a:rPr>
                <a:t>Input: </a:t>
              </a:r>
              <a:r>
                <a:rPr lang="en-US" sz="1400" dirty="0">
                  <a:latin typeface="Karla" pitchFamily="2" charset="0"/>
                </a:rPr>
                <a:t>12x12x3</a:t>
              </a:r>
            </a:p>
            <a:p>
              <a:r>
                <a:rPr lang="en-US" sz="1400" b="1" dirty="0">
                  <a:latin typeface="Karla" pitchFamily="2" charset="0"/>
                </a:rPr>
                <a:t>Filter: </a:t>
              </a:r>
              <a:r>
                <a:rPr lang="en-US" sz="1400" dirty="0">
                  <a:latin typeface="Karla" pitchFamily="2" charset="0"/>
                </a:rPr>
                <a:t>5x5x3</a:t>
              </a:r>
              <a:endParaRPr lang="en-US" sz="1400" dirty="0"/>
            </a:p>
          </p:txBody>
        </p:sp>
      </p:grpSp>
      <p:grpSp>
        <p:nvGrpSpPr>
          <p:cNvPr id="2067" name="Group 2066">
            <a:extLst>
              <a:ext uri="{FF2B5EF4-FFF2-40B4-BE49-F238E27FC236}">
                <a16:creationId xmlns:a16="http://schemas.microsoft.com/office/drawing/2014/main" id="{DFFEFFB4-6559-4B7E-8CDA-E37CC06A768F}"/>
              </a:ext>
            </a:extLst>
          </p:cNvPr>
          <p:cNvGrpSpPr/>
          <p:nvPr/>
        </p:nvGrpSpPr>
        <p:grpSpPr>
          <a:xfrm>
            <a:off x="518365" y="2876227"/>
            <a:ext cx="4921938" cy="2329039"/>
            <a:chOff x="505665" y="2774498"/>
            <a:chExt cx="4921938" cy="2329039"/>
          </a:xfrm>
        </p:grpSpPr>
        <p:pic>
          <p:nvPicPr>
            <p:cNvPr id="97" name="Picture 13">
              <a:extLst>
                <a:ext uri="{FF2B5EF4-FFF2-40B4-BE49-F238E27FC236}">
                  <a16:creationId xmlns:a16="http://schemas.microsoft.com/office/drawing/2014/main" id="{AE01F2E6-8F62-4607-82B8-3AE17355C9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65" y="2774498"/>
              <a:ext cx="4921938" cy="1894624"/>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993B5268-EA08-4549-B703-7B5A25814EA9}"/>
                </a:ext>
              </a:extLst>
            </p:cNvPr>
            <p:cNvSpPr/>
            <p:nvPr/>
          </p:nvSpPr>
          <p:spPr>
            <a:xfrm>
              <a:off x="593166" y="4561495"/>
              <a:ext cx="1733121" cy="523220"/>
            </a:xfrm>
            <a:prstGeom prst="rect">
              <a:avLst/>
            </a:prstGeom>
          </p:spPr>
          <p:txBody>
            <a:bodyPr wrap="square">
              <a:spAutoFit/>
            </a:bodyPr>
            <a:lstStyle/>
            <a:p>
              <a:r>
                <a:rPr lang="en-US" sz="1400" b="1" dirty="0">
                  <a:latin typeface="Karla" pitchFamily="2" charset="0"/>
                </a:rPr>
                <a:t>Input: </a:t>
              </a:r>
              <a:r>
                <a:rPr lang="en-US" sz="1400" dirty="0">
                  <a:latin typeface="Karla" pitchFamily="2" charset="0"/>
                </a:rPr>
                <a:t>12x12x3</a:t>
              </a:r>
            </a:p>
            <a:p>
              <a:r>
                <a:rPr lang="en-US" sz="1400" b="1" dirty="0">
                  <a:latin typeface="Karla" pitchFamily="2" charset="0"/>
                </a:rPr>
                <a:t>Filter: </a:t>
              </a:r>
              <a:r>
                <a:rPr lang="en-US" sz="1400" dirty="0">
                  <a:latin typeface="Karla" pitchFamily="2" charset="0"/>
                </a:rPr>
                <a:t>5x5x3x256</a:t>
              </a:r>
              <a:endParaRPr lang="en-US" sz="1400" dirty="0"/>
            </a:p>
          </p:txBody>
        </p:sp>
        <p:sp>
          <p:nvSpPr>
            <p:cNvPr id="100" name="Rectangle 99">
              <a:extLst>
                <a:ext uri="{FF2B5EF4-FFF2-40B4-BE49-F238E27FC236}">
                  <a16:creationId xmlns:a16="http://schemas.microsoft.com/office/drawing/2014/main" id="{58F3BE46-CE24-4AA4-BC4E-0629536CFEEF}"/>
                </a:ext>
              </a:extLst>
            </p:cNvPr>
            <p:cNvSpPr/>
            <p:nvPr/>
          </p:nvSpPr>
          <p:spPr>
            <a:xfrm>
              <a:off x="3747887" y="4580317"/>
              <a:ext cx="1619065" cy="523220"/>
            </a:xfrm>
            <a:prstGeom prst="rect">
              <a:avLst/>
            </a:prstGeom>
          </p:spPr>
          <p:txBody>
            <a:bodyPr wrap="square">
              <a:spAutoFit/>
            </a:bodyPr>
            <a:lstStyle/>
            <a:p>
              <a:r>
                <a:rPr lang="en-US" sz="1400" b="1" dirty="0">
                  <a:latin typeface="Karla" pitchFamily="2" charset="0"/>
                </a:rPr>
                <a:t>Output: </a:t>
              </a:r>
              <a:r>
                <a:rPr lang="en-US" sz="1400" dirty="0">
                  <a:latin typeface="Karla" pitchFamily="2" charset="0"/>
                </a:rPr>
                <a:t>8x8x256 </a:t>
              </a:r>
            </a:p>
            <a:p>
              <a:r>
                <a:rPr lang="en-US" sz="1400" dirty="0">
                  <a:latin typeface="Karla" pitchFamily="2" charset="0"/>
                </a:rPr>
                <a:t>(no padding) </a:t>
              </a:r>
            </a:p>
          </p:txBody>
        </p:sp>
      </p:grpSp>
      <p:sp>
        <p:nvSpPr>
          <p:cNvPr id="105" name="Rectangle 104">
            <a:extLst>
              <a:ext uri="{FF2B5EF4-FFF2-40B4-BE49-F238E27FC236}">
                <a16:creationId xmlns:a16="http://schemas.microsoft.com/office/drawing/2014/main" id="{CB1BE470-AA5D-40AD-959E-EA3C635B1703}"/>
              </a:ext>
            </a:extLst>
          </p:cNvPr>
          <p:cNvSpPr/>
          <p:nvPr/>
        </p:nvSpPr>
        <p:spPr>
          <a:xfrm>
            <a:off x="6227483" y="1494496"/>
            <a:ext cx="5747662" cy="830997"/>
          </a:xfrm>
          <a:prstGeom prst="rect">
            <a:avLst/>
          </a:prstGeom>
        </p:spPr>
        <p:txBody>
          <a:bodyPr wrap="square">
            <a:spAutoFit/>
          </a:bodyPr>
          <a:lstStyle/>
          <a:p>
            <a:r>
              <a:rPr lang="en-US" sz="1600" i="1" dirty="0">
                <a:solidFill>
                  <a:srgbClr val="000000"/>
                </a:solidFill>
                <a:latin typeface="Karla" pitchFamily="2" charset="0"/>
              </a:rPr>
              <a:t>It combines a depth wise convolution and a pointwise convolution</a:t>
            </a:r>
          </a:p>
          <a:p>
            <a:r>
              <a:rPr lang="en-US" sz="1600" i="1" dirty="0">
                <a:solidFill>
                  <a:srgbClr val="000000"/>
                </a:solidFill>
                <a:latin typeface="Karla" pitchFamily="2" charset="0"/>
              </a:rPr>
              <a:t/>
            </a:r>
            <a:br>
              <a:rPr lang="en-US" sz="1600" i="1" dirty="0">
                <a:solidFill>
                  <a:srgbClr val="000000"/>
                </a:solidFill>
                <a:latin typeface="Karla" pitchFamily="2" charset="0"/>
              </a:rPr>
            </a:br>
            <a:endParaRPr lang="en-US" sz="1600" i="1" dirty="0">
              <a:solidFill>
                <a:srgbClr val="000000"/>
              </a:solidFill>
              <a:latin typeface="Karla" pitchFamily="2" charset="0"/>
            </a:endParaRPr>
          </a:p>
        </p:txBody>
      </p:sp>
    </p:spTree>
    <p:extLst>
      <p:ext uri="{BB962C8B-B14F-4D97-AF65-F5344CB8AC3E}">
        <p14:creationId xmlns:p14="http://schemas.microsoft.com/office/powerpoint/2010/main" val="2693951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00110"/>
          </a:xfrm>
          <a:prstGeom prst="rect">
            <a:avLst/>
          </a:prstGeom>
        </p:spPr>
        <p:txBody>
          <a:bodyPr wrap="square">
            <a:spAutoFit/>
          </a:bodyPr>
          <a:lstStyle/>
          <a:p>
            <a:endParaRPr lang="en-US" sz="2000" dirty="0">
              <a:latin typeface="Karla" pitchFamily="2"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sp>
        <p:nvSpPr>
          <p:cNvPr id="8" name="Title 5">
            <a:extLst>
              <a:ext uri="{FF2B5EF4-FFF2-40B4-BE49-F238E27FC236}">
                <a16:creationId xmlns:a16="http://schemas.microsoft.com/office/drawing/2014/main" id="{4277CB8A-5632-46FB-B65A-25408591FF7E}"/>
              </a:ext>
            </a:extLst>
          </p:cNvPr>
          <p:cNvSpPr>
            <a:spLocks noGrp="1"/>
          </p:cNvSpPr>
          <p:nvPr>
            <p:ph type="title"/>
          </p:nvPr>
        </p:nvSpPr>
        <p:spPr>
          <a:xfrm>
            <a:off x="349292" y="216531"/>
            <a:ext cx="11493416" cy="767276"/>
          </a:xfrm>
        </p:spPr>
        <p:txBody>
          <a:bodyPr/>
          <a:lstStyle/>
          <a:p>
            <a:r>
              <a:rPr lang="en-US" dirty="0"/>
              <a:t>SOTA Deep Models: </a:t>
            </a:r>
            <a:r>
              <a:rPr lang="en-US" dirty="0" err="1"/>
              <a:t>DenseNets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638320">
            <a:off x="2660409" y="1844947"/>
            <a:ext cx="7652590" cy="5534025"/>
          </a:xfrm>
          <a:prstGeom prst="rect">
            <a:avLst/>
          </a:prstGeom>
        </p:spPr>
      </p:pic>
      <p:sp>
        <p:nvSpPr>
          <p:cNvPr id="11" name="TextBox 10"/>
          <p:cNvSpPr txBox="1"/>
          <p:nvPr/>
        </p:nvSpPr>
        <p:spPr>
          <a:xfrm>
            <a:off x="349292" y="978110"/>
            <a:ext cx="11493416" cy="2308324"/>
          </a:xfrm>
          <a:prstGeom prst="rect">
            <a:avLst/>
          </a:prstGeom>
          <a:noFill/>
        </p:spPr>
        <p:txBody>
          <a:bodyPr wrap="square" rtlCol="0">
            <a:spAutoFit/>
          </a:bodyPr>
          <a:lstStyle/>
          <a:p>
            <a:pPr marL="342900" indent="-342900">
              <a:buFont typeface="Arial" charset="0"/>
              <a:buChar char="•"/>
            </a:pPr>
            <a:r>
              <a:rPr lang="en-US" sz="2400" b="1" dirty="0">
                <a:solidFill>
                  <a:schemeClr val="tx1">
                    <a:lumMod val="75000"/>
                    <a:lumOff val="25000"/>
                  </a:schemeClr>
                </a:solidFill>
                <a:latin typeface="Karla" charset="0"/>
                <a:ea typeface="Karla" charset="0"/>
                <a:cs typeface="Karla" charset="0"/>
              </a:rPr>
              <a:t>Goal</a:t>
            </a:r>
            <a:r>
              <a:rPr lang="en-US" sz="2400" dirty="0">
                <a:solidFill>
                  <a:schemeClr val="tx1">
                    <a:lumMod val="75000"/>
                    <a:lumOff val="25000"/>
                  </a:schemeClr>
                </a:solidFill>
                <a:latin typeface="Karla" charset="0"/>
                <a:ea typeface="Karla" charset="0"/>
                <a:cs typeface="Karla" charset="0"/>
              </a:rPr>
              <a:t>: allow maximum information (and gradient) flow → connect every layer directly with each other. </a:t>
            </a:r>
          </a:p>
          <a:p>
            <a:pPr marL="342900" indent="-342900">
              <a:buFont typeface="Arial" charset="0"/>
              <a:buChar char="•"/>
            </a:pPr>
            <a:r>
              <a:rPr lang="en-US" sz="2400" dirty="0" err="1">
                <a:solidFill>
                  <a:schemeClr val="tx1">
                    <a:lumMod val="75000"/>
                    <a:lumOff val="25000"/>
                  </a:schemeClr>
                </a:solidFill>
                <a:latin typeface="Karla" charset="0"/>
                <a:ea typeface="Karla" charset="0"/>
                <a:cs typeface="Karla" charset="0"/>
              </a:rPr>
              <a:t>DenseNets</a:t>
            </a:r>
            <a:r>
              <a:rPr lang="en-US" sz="2400" dirty="0">
                <a:solidFill>
                  <a:schemeClr val="tx1">
                    <a:lumMod val="75000"/>
                    <a:lumOff val="25000"/>
                  </a:schemeClr>
                </a:solidFill>
                <a:latin typeface="Karla" charset="0"/>
                <a:ea typeface="Karla" charset="0"/>
                <a:cs typeface="Karla" charset="0"/>
              </a:rPr>
              <a:t> exploit the potential of the network through feature reuse → no need to learn redundant feature maps. </a:t>
            </a:r>
          </a:p>
          <a:p>
            <a:pPr marL="342900" indent="-342900">
              <a:buFont typeface="Arial" charset="0"/>
              <a:buChar char="•"/>
            </a:pPr>
            <a:r>
              <a:rPr lang="en-US" sz="2400" dirty="0" err="1">
                <a:solidFill>
                  <a:schemeClr val="tx1">
                    <a:lumMod val="75000"/>
                    <a:lumOff val="25000"/>
                  </a:schemeClr>
                </a:solidFill>
                <a:latin typeface="Karla" charset="0"/>
                <a:ea typeface="Karla" charset="0"/>
                <a:cs typeface="Karla" charset="0"/>
              </a:rPr>
              <a:t>DenseNets</a:t>
            </a:r>
            <a:r>
              <a:rPr lang="en-US" sz="2400" dirty="0">
                <a:solidFill>
                  <a:schemeClr val="tx1">
                    <a:lumMod val="75000"/>
                    <a:lumOff val="25000"/>
                  </a:schemeClr>
                </a:solidFill>
                <a:latin typeface="Karla" charset="0"/>
                <a:ea typeface="Karla" charset="0"/>
                <a:cs typeface="Karla" charset="0"/>
              </a:rPr>
              <a:t> layers are very narrow (e.g. 12 filters), and they just add a small set of new feature-maps. </a:t>
            </a:r>
            <a:endParaRPr lang="en-US" sz="2400" dirty="0">
              <a:solidFill>
                <a:schemeClr val="tx1">
                  <a:lumMod val="75000"/>
                  <a:lumOff val="25000"/>
                </a:schemeClr>
              </a:solidFill>
              <a:effectLst/>
              <a:latin typeface="Karla" charset="0"/>
              <a:ea typeface="Karla" charset="0"/>
              <a:cs typeface="Karla" charset="0"/>
            </a:endParaRPr>
          </a:p>
        </p:txBody>
      </p:sp>
    </p:spTree>
    <p:extLst>
      <p:ext uri="{BB962C8B-B14F-4D97-AF65-F5344CB8AC3E}">
        <p14:creationId xmlns:p14="http://schemas.microsoft.com/office/powerpoint/2010/main" val="16218217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00110"/>
          </a:xfrm>
          <a:prstGeom prst="rect">
            <a:avLst/>
          </a:prstGeom>
        </p:spPr>
        <p:txBody>
          <a:bodyPr wrap="square">
            <a:spAutoFit/>
          </a:bodyPr>
          <a:lstStyle/>
          <a:p>
            <a:endParaRPr lang="en-US" sz="2000" dirty="0">
              <a:latin typeface="Karla" pitchFamily="2" charset="0"/>
            </a:endParaRPr>
          </a:p>
        </p:txBody>
      </p:sp>
      <p:sp>
        <p:nvSpPr>
          <p:cNvPr id="7" name="Rectangle 6">
            <a:extLst>
              <a:ext uri="{FF2B5EF4-FFF2-40B4-BE49-F238E27FC236}">
                <a16:creationId xmlns:a16="http://schemas.microsoft.com/office/drawing/2014/main" id="{1C9E8866-773A-406D-8803-624C26AA7A8B}"/>
              </a:ext>
            </a:extLst>
          </p:cNvPr>
          <p:cNvSpPr/>
          <p:nvPr/>
        </p:nvSpPr>
        <p:spPr>
          <a:xfrm>
            <a:off x="1162050" y="1959076"/>
            <a:ext cx="10039350" cy="1200329"/>
          </a:xfrm>
          <a:prstGeom prst="rect">
            <a:avLst/>
          </a:prstGeom>
        </p:spPr>
        <p:txBody>
          <a:bodyPr wrap="square">
            <a:spAutoFit/>
          </a:bodyPr>
          <a:lstStyle/>
          <a:p>
            <a:r>
              <a:rPr lang="en-US" dirty="0"/>
              <a:t/>
            </a:r>
            <a:br>
              <a:rPr lang="en-US" dirty="0"/>
            </a:br>
            <a:r>
              <a:rPr lang="en-US" dirty="0"/>
              <a:t/>
            </a:r>
            <a:br>
              <a:rPr lang="en-US" dirty="0"/>
            </a:br>
            <a:r>
              <a:rPr lang="en-US" dirty="0"/>
              <a:t/>
            </a:r>
            <a:br>
              <a:rPr lang="en-US" dirty="0"/>
            </a:br>
            <a:endParaRPr lang="en-US" dirty="0"/>
          </a:p>
        </p:txBody>
      </p:sp>
      <p:sp>
        <p:nvSpPr>
          <p:cNvPr id="8" name="Title 5">
            <a:extLst>
              <a:ext uri="{FF2B5EF4-FFF2-40B4-BE49-F238E27FC236}">
                <a16:creationId xmlns:a16="http://schemas.microsoft.com/office/drawing/2014/main" id="{4277CB8A-5632-46FB-B65A-25408591FF7E}"/>
              </a:ext>
            </a:extLst>
          </p:cNvPr>
          <p:cNvSpPr>
            <a:spLocks noGrp="1"/>
          </p:cNvSpPr>
          <p:nvPr>
            <p:ph type="title"/>
          </p:nvPr>
        </p:nvSpPr>
        <p:spPr>
          <a:xfrm>
            <a:off x="349292" y="216531"/>
            <a:ext cx="11493416" cy="767276"/>
          </a:xfrm>
        </p:spPr>
        <p:txBody>
          <a:bodyPr/>
          <a:lstStyle/>
          <a:p>
            <a:r>
              <a:rPr lang="en-US" dirty="0"/>
              <a:t>SOTA Deep Models: </a:t>
            </a:r>
            <a:r>
              <a:rPr lang="en-US" dirty="0" err="1"/>
              <a:t>DenseNets</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349292" y="978110"/>
                <a:ext cx="11493416" cy="2917915"/>
              </a:xfrm>
              <a:prstGeom prst="rect">
                <a:avLst/>
              </a:prstGeom>
              <a:noFill/>
            </p:spPr>
            <p:txBody>
              <a:bodyPr wrap="square" rtlCol="0">
                <a:spAutoFit/>
              </a:bodyPr>
              <a:lstStyle/>
              <a:p>
                <a:pPr marL="342900" indent="-342900">
                  <a:spcBef>
                    <a:spcPts val="1800"/>
                  </a:spcBef>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DenseNets do not sum the output feature maps of the layer with the incoming feature maps but concatenate them: </a:t>
                </a:r>
              </a:p>
              <a:p>
                <a:pPr>
                  <a:spcBef>
                    <a:spcPts val="1800"/>
                  </a:spcBef>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𝑎</m:t>
                          </m:r>
                        </m:e>
                        <m:sup>
                          <m:d>
                            <m:dPr>
                              <m:begChr m:val="["/>
                              <m:end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𝑙</m:t>
                              </m:r>
                            </m:e>
                          </m:d>
                        </m:sup>
                      </m:s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𝑔</m:t>
                      </m:r>
                      <m:r>
                        <a:rPr lang="en-US" sz="2400" b="0" i="1" smtClean="0">
                          <a:solidFill>
                            <a:schemeClr val="tx1">
                              <a:lumMod val="75000"/>
                              <a:lumOff val="25000"/>
                            </a:schemeClr>
                          </a:solidFill>
                          <a:latin typeface="Cambria Math" charset="0"/>
                          <a:ea typeface="Karla" charset="0"/>
                          <a:cs typeface="Karla" charset="0"/>
                        </a:rPr>
                        <m:t>(</m:t>
                      </m:r>
                      <m:d>
                        <m:dPr>
                          <m:begChr m:val="["/>
                          <m:end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𝑎</m:t>
                              </m:r>
                            </m:e>
                            <m:sup>
                              <m:d>
                                <m:dPr>
                                  <m:begChr m:val="["/>
                                  <m:end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0</m:t>
                                  </m:r>
                                </m:e>
                              </m:d>
                            </m:sup>
                          </m:sSup>
                          <m:r>
                            <a:rPr lang="en-US" sz="2400" b="0" i="1" smtClean="0">
                              <a:solidFill>
                                <a:schemeClr val="tx1">
                                  <a:lumMod val="75000"/>
                                  <a:lumOff val="25000"/>
                                </a:schemeClr>
                              </a:solidFill>
                              <a:latin typeface="Cambria Math" charset="0"/>
                              <a:ea typeface="Karla" charset="0"/>
                              <a:cs typeface="Karla" charset="0"/>
                            </a:rPr>
                            <m:t>, </m:t>
                          </m:r>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𝑎</m:t>
                              </m:r>
                            </m:e>
                            <m:sup>
                              <m:d>
                                <m:dPr>
                                  <m:begChr m:val="["/>
                                  <m:end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1</m:t>
                                  </m:r>
                                </m:e>
                              </m:d>
                            </m:sup>
                          </m:sSup>
                          <m:r>
                            <a:rPr lang="en-US" sz="2400" b="0" i="1" smtClean="0">
                              <a:solidFill>
                                <a:schemeClr val="tx1">
                                  <a:lumMod val="75000"/>
                                  <a:lumOff val="25000"/>
                                </a:schemeClr>
                              </a:solidFill>
                              <a:latin typeface="Cambria Math" charset="0"/>
                              <a:ea typeface="Karla" charset="0"/>
                              <a:cs typeface="Karla" charset="0"/>
                            </a:rPr>
                            <m:t>, </m:t>
                          </m:r>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 </m:t>
                              </m:r>
                              <m:r>
                                <a:rPr lang="en-US" sz="2400" b="0" i="1" smtClean="0">
                                  <a:solidFill>
                                    <a:schemeClr val="tx1">
                                      <a:lumMod val="75000"/>
                                      <a:lumOff val="25000"/>
                                    </a:schemeClr>
                                  </a:solidFill>
                                  <a:latin typeface="Cambria Math" charset="0"/>
                                  <a:ea typeface="Karla" charset="0"/>
                                  <a:cs typeface="Karla" charset="0"/>
                                </a:rPr>
                                <m:t>𝑎</m:t>
                              </m:r>
                            </m:e>
                            <m:sup>
                              <m:d>
                                <m:dPr>
                                  <m:begChr m:val="["/>
                                  <m:end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𝑙</m:t>
                                  </m:r>
                                  <m:r>
                                    <a:rPr lang="en-US" sz="2400" b="0" i="1" smtClean="0">
                                      <a:solidFill>
                                        <a:schemeClr val="tx1">
                                          <a:lumMod val="75000"/>
                                          <a:lumOff val="25000"/>
                                        </a:schemeClr>
                                      </a:solidFill>
                                      <a:latin typeface="Cambria Math" charset="0"/>
                                      <a:ea typeface="Karla" charset="0"/>
                                      <a:cs typeface="Karla" charset="0"/>
                                    </a:rPr>
                                    <m:t>−1</m:t>
                                  </m:r>
                                </m:e>
                              </m:d>
                            </m:sup>
                          </m:sSup>
                        </m:e>
                      </m:d>
                      <m:r>
                        <a:rPr lang="en-US" sz="2400" b="0" i="1" smtClean="0">
                          <a:solidFill>
                            <a:schemeClr val="tx1">
                              <a:lumMod val="75000"/>
                              <a:lumOff val="25000"/>
                            </a:schemeClr>
                          </a:solidFill>
                          <a:latin typeface="Cambria Math" charset="0"/>
                          <a:ea typeface="Karla" charset="0"/>
                          <a:cs typeface="Karla" charset="0"/>
                        </a:rPr>
                        <m:t>)</m:t>
                      </m:r>
                    </m:oMath>
                  </m:oMathPara>
                </a14:m>
                <a:endParaRPr lang="en-US" sz="2400" dirty="0">
                  <a:solidFill>
                    <a:schemeClr val="tx1">
                      <a:lumMod val="75000"/>
                      <a:lumOff val="25000"/>
                    </a:schemeClr>
                  </a:solidFill>
                  <a:latin typeface="Karla" charset="0"/>
                  <a:ea typeface="Karla" charset="0"/>
                  <a:cs typeface="Karla" charset="0"/>
                </a:endParaRPr>
              </a:p>
              <a:p>
                <a:pPr marL="342900" indent="-342900">
                  <a:spcBef>
                    <a:spcPts val="1800"/>
                  </a:spcBef>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D </a:t>
                </a:r>
                <a:r>
                  <a:rPr lang="en-US" sz="2400" dirty="0" err="1">
                    <a:solidFill>
                      <a:schemeClr val="tx1">
                        <a:lumMod val="75000"/>
                        <a:lumOff val="25000"/>
                      </a:schemeClr>
                    </a:solidFill>
                    <a:latin typeface="Karla" charset="0"/>
                    <a:ea typeface="Karla" charset="0"/>
                    <a:cs typeface="Karla" charset="0"/>
                  </a:rPr>
                  <a:t>imensions</a:t>
                </a:r>
                <a:r>
                  <a:rPr lang="en-US" sz="2400" dirty="0">
                    <a:solidFill>
                      <a:schemeClr val="tx1">
                        <a:lumMod val="75000"/>
                        <a:lumOff val="25000"/>
                      </a:schemeClr>
                    </a:solidFill>
                    <a:latin typeface="Karla" charset="0"/>
                    <a:ea typeface="Karla" charset="0"/>
                    <a:cs typeface="Karla" charset="0"/>
                  </a:rPr>
                  <a:t> of the feature maps remains constant within a block, but the number of filters changes between them → </a:t>
                </a:r>
                <a:r>
                  <a:rPr lang="en-US" sz="2400" b="1" dirty="0">
                    <a:solidFill>
                      <a:schemeClr val="tx1">
                        <a:lumMod val="75000"/>
                        <a:lumOff val="25000"/>
                      </a:schemeClr>
                    </a:solidFill>
                    <a:latin typeface="Karla" charset="0"/>
                    <a:ea typeface="Karla" charset="0"/>
                    <a:cs typeface="Karla" charset="0"/>
                  </a:rPr>
                  <a:t>growth rate</a:t>
                </a:r>
                <a:r>
                  <a:rPr lang="en-US" sz="2400" dirty="0">
                    <a:solidFill>
                      <a:schemeClr val="tx1">
                        <a:lumMod val="75000"/>
                        <a:lumOff val="25000"/>
                      </a:schemeClr>
                    </a:solidFill>
                    <a:latin typeface="Karla" charset="0"/>
                    <a:ea typeface="Karla" charset="0"/>
                    <a:cs typeface="Karla" charset="0"/>
                  </a:rPr>
                  <a:t>:</a:t>
                </a:r>
              </a:p>
              <a:p>
                <a:pPr>
                  <a:spcBef>
                    <a:spcPts val="1800"/>
                  </a:spcBef>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𝑘</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𝑙</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𝑘</m:t>
                          </m:r>
                        </m:e>
                        <m:sup>
                          <m:r>
                            <a:rPr lang="en-US" sz="2400" b="0" i="1" smtClean="0">
                              <a:solidFill>
                                <a:schemeClr val="tx1">
                                  <a:lumMod val="75000"/>
                                  <a:lumOff val="25000"/>
                                </a:schemeClr>
                              </a:solidFill>
                              <a:latin typeface="Cambria Math" charset="0"/>
                              <a:ea typeface="Karla" charset="0"/>
                              <a:cs typeface="Karla" charset="0"/>
                            </a:rPr>
                            <m:t>[0]</m:t>
                          </m:r>
                        </m:sup>
                      </m:s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𝑙</m:t>
                      </m:r>
                      <m:r>
                        <a:rPr lang="en-US" sz="2400" b="0" i="1" smtClean="0">
                          <a:solidFill>
                            <a:schemeClr val="tx1">
                              <a:lumMod val="75000"/>
                              <a:lumOff val="25000"/>
                            </a:schemeClr>
                          </a:solidFill>
                          <a:latin typeface="Cambria Math" charset="0"/>
                          <a:ea typeface="Karla" charset="0"/>
                          <a:cs typeface="Karla" charset="0"/>
                        </a:rPr>
                        <m:t>−1)</m:t>
                      </m:r>
                    </m:oMath>
                  </m:oMathPara>
                </a14:m>
                <a:r>
                  <a:rPr lang="en-US" sz="2400" dirty="0">
                    <a:solidFill>
                      <a:schemeClr val="tx1">
                        <a:lumMod val="75000"/>
                        <a:lumOff val="25000"/>
                      </a:schemeClr>
                    </a:solidFill>
                    <a:latin typeface="Karla" charset="0"/>
                    <a:ea typeface="Karla" charset="0"/>
                    <a:cs typeface="Karla" charset="0"/>
                  </a:rPr>
                  <a:t/>
                </a:r>
                <a:br>
                  <a:rPr lang="en-US" sz="2400" dirty="0">
                    <a:solidFill>
                      <a:schemeClr val="tx1">
                        <a:lumMod val="75000"/>
                        <a:lumOff val="25000"/>
                      </a:schemeClr>
                    </a:solidFill>
                    <a:latin typeface="Karla" charset="0"/>
                    <a:ea typeface="Karla" charset="0"/>
                    <a:cs typeface="Karla" charset="0"/>
                  </a:rPr>
                </a:br>
                <a:endParaRPr lang="en-US" sz="2400" dirty="0">
                  <a:solidFill>
                    <a:schemeClr val="tx1">
                      <a:lumMod val="75000"/>
                      <a:lumOff val="25000"/>
                    </a:schemeClr>
                  </a:solidFill>
                  <a:effectLst/>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49292" y="978110"/>
                <a:ext cx="11493416" cy="2917915"/>
              </a:xfrm>
              <a:prstGeom prst="rect">
                <a:avLst/>
              </a:prstGeom>
              <a:blipFill rotWithShape="0">
                <a:blip r:embed="rId2"/>
                <a:stretch>
                  <a:fillRect l="-689" t="-1670" r="-848" b="-1879"/>
                </a:stretch>
              </a:blipFill>
            </p:spPr>
            <p:txBody>
              <a:bodyPr/>
              <a:lstStyle/>
              <a:p>
                <a:r>
                  <a:rPr lang="en-US">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741118"/>
            <a:ext cx="12192000" cy="2682240"/>
          </a:xfrm>
          <a:prstGeom prst="rect">
            <a:avLst/>
          </a:prstGeom>
        </p:spPr>
      </p:pic>
    </p:spTree>
    <p:extLst>
      <p:ext uri="{BB962C8B-B14F-4D97-AF65-F5344CB8AC3E}">
        <p14:creationId xmlns:p14="http://schemas.microsoft.com/office/powerpoint/2010/main" val="15044753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A987-9606-4617-8CE8-9C2F2D772F78}"/>
              </a:ext>
            </a:extLst>
          </p:cNvPr>
          <p:cNvSpPr>
            <a:spLocks noGrp="1"/>
          </p:cNvSpPr>
          <p:nvPr>
            <p:ph type="title"/>
          </p:nvPr>
        </p:nvSpPr>
        <p:spPr/>
        <p:txBody>
          <a:bodyPr/>
          <a:lstStyle/>
          <a:p>
            <a:r>
              <a:rPr lang="en-US" dirty="0"/>
              <a:t>Beyond</a:t>
            </a:r>
          </a:p>
        </p:txBody>
      </p:sp>
      <p:sp>
        <p:nvSpPr>
          <p:cNvPr id="3" name="Content Placeholder 2">
            <a:extLst>
              <a:ext uri="{FF2B5EF4-FFF2-40B4-BE49-F238E27FC236}">
                <a16:creationId xmlns:a16="http://schemas.microsoft.com/office/drawing/2014/main" id="{C9BB7121-8B96-45FD-9C89-0A55C621A327}"/>
              </a:ext>
            </a:extLst>
          </p:cNvPr>
          <p:cNvSpPr>
            <a:spLocks noGrp="1"/>
          </p:cNvSpPr>
          <p:nvPr>
            <p:ph idx="1"/>
          </p:nvPr>
        </p:nvSpPr>
        <p:spPr>
          <a:xfrm>
            <a:off x="932496" y="1534374"/>
            <a:ext cx="10327008" cy="4774986"/>
          </a:xfrm>
        </p:spPr>
        <p:txBody>
          <a:bodyPr/>
          <a:lstStyle/>
          <a:p>
            <a:pPr marL="457200" indent="-457200">
              <a:buFont typeface="Arial" panose="020B0604020202020204" pitchFamily="34" charset="0"/>
              <a:buChar char="•"/>
            </a:pPr>
            <a:r>
              <a:rPr lang="en-US" dirty="0"/>
              <a:t>MobileNetV2 (</a:t>
            </a:r>
            <a:r>
              <a:rPr lang="en-US" dirty="0">
                <a:hlinkClick r:id="rId2"/>
              </a:rPr>
              <a:t>https://arxiv.org/abs/1801.04381</a:t>
            </a:r>
            <a:r>
              <a:rPr lang="en-US" dirty="0"/>
              <a:t>) </a:t>
            </a:r>
          </a:p>
          <a:p>
            <a:pPr marL="457200" indent="-457200">
              <a:buFont typeface="Arial" panose="020B0604020202020204" pitchFamily="34" charset="0"/>
              <a:buChar char="•"/>
            </a:pPr>
            <a:r>
              <a:rPr lang="en-US" dirty="0"/>
              <a:t>Inception-Resnet, v1 and v2 (</a:t>
            </a:r>
            <a:r>
              <a:rPr lang="en-US" dirty="0">
                <a:hlinkClick r:id="rId3"/>
              </a:rPr>
              <a:t>https://arxiv.org/abs/1602.07261</a:t>
            </a:r>
            <a:r>
              <a:rPr lang="en-US" dirty="0"/>
              <a:t>)</a:t>
            </a:r>
          </a:p>
          <a:p>
            <a:pPr marL="457200" indent="-457200">
              <a:buFont typeface="Arial" panose="020B0604020202020204" pitchFamily="34" charset="0"/>
              <a:buChar char="•"/>
            </a:pPr>
            <a:r>
              <a:rPr lang="en-US" dirty="0"/>
              <a:t>Wide-Resnet (</a:t>
            </a:r>
            <a:r>
              <a:rPr lang="en-US" dirty="0">
                <a:hlinkClick r:id="rId4"/>
              </a:rPr>
              <a:t>https://arxiv.org/abs/1605.07146</a:t>
            </a:r>
            <a:r>
              <a:rPr lang="en-US" dirty="0"/>
              <a:t>)</a:t>
            </a:r>
          </a:p>
          <a:p>
            <a:pPr marL="457200" indent="-457200">
              <a:buFont typeface="Arial" panose="020B0604020202020204" pitchFamily="34" charset="0"/>
              <a:buChar char="•"/>
            </a:pPr>
            <a:r>
              <a:rPr lang="en-US" dirty="0" err="1"/>
              <a:t>Xception</a:t>
            </a:r>
            <a:r>
              <a:rPr lang="en-US" dirty="0"/>
              <a:t> (</a:t>
            </a:r>
            <a:r>
              <a:rPr lang="en-US" dirty="0">
                <a:hlinkClick r:id="rId5"/>
              </a:rPr>
              <a:t>https://arxiv.org/abs/1610.02357</a:t>
            </a:r>
            <a:r>
              <a:rPr lang="en-US" dirty="0"/>
              <a:t>)</a:t>
            </a:r>
          </a:p>
          <a:p>
            <a:pPr marL="457200" indent="-457200">
              <a:buFont typeface="Arial" panose="020B0604020202020204" pitchFamily="34" charset="0"/>
              <a:buChar char="•"/>
            </a:pPr>
            <a:r>
              <a:rPr lang="en-US" dirty="0" err="1"/>
              <a:t>ResNeXt</a:t>
            </a:r>
            <a:r>
              <a:rPr lang="en-US" dirty="0"/>
              <a:t> (</a:t>
            </a:r>
            <a:r>
              <a:rPr lang="en-US" dirty="0">
                <a:hlinkClick r:id="rId6"/>
              </a:rPr>
              <a:t>https://arxiv.org/pdf/1611.05431</a:t>
            </a:r>
            <a:r>
              <a:rPr lang="en-US" dirty="0"/>
              <a:t>)</a:t>
            </a:r>
          </a:p>
          <a:p>
            <a:pPr marL="457200" indent="-457200">
              <a:buFont typeface="Arial" panose="020B0604020202020204" pitchFamily="34" charset="0"/>
              <a:buChar char="•"/>
            </a:pPr>
            <a:r>
              <a:rPr lang="en-US" dirty="0" err="1"/>
              <a:t>ShuffleNet</a:t>
            </a:r>
            <a:r>
              <a:rPr lang="en-US" dirty="0"/>
              <a:t>, v1 and v2 (</a:t>
            </a:r>
            <a:r>
              <a:rPr lang="en-US" dirty="0">
                <a:hlinkClick r:id="rId7"/>
              </a:rPr>
              <a:t>https://arxiv.org/abs/1707.01083</a:t>
            </a:r>
            <a:r>
              <a:rPr lang="en-US" dirty="0"/>
              <a:t>)</a:t>
            </a:r>
          </a:p>
          <a:p>
            <a:pPr marL="457200" indent="-457200">
              <a:buFont typeface="Arial" panose="020B0604020202020204" pitchFamily="34" charset="0"/>
              <a:buChar char="•"/>
            </a:pPr>
            <a:r>
              <a:rPr lang="en-US" dirty="0"/>
              <a:t>Squeeze and Excitation Nets (</a:t>
            </a:r>
            <a:r>
              <a:rPr lang="en-US" dirty="0">
                <a:hlinkClick r:id="rId8"/>
              </a:rPr>
              <a:t>https://arxiv.org/abs/1709.01507</a:t>
            </a:r>
            <a:r>
              <a:rPr lang="en-US" dirty="0"/>
              <a:t> )</a:t>
            </a:r>
          </a:p>
        </p:txBody>
      </p:sp>
      <p:sp>
        <p:nvSpPr>
          <p:cNvPr id="4" name="Slide Number Placeholder 3">
            <a:extLst>
              <a:ext uri="{FF2B5EF4-FFF2-40B4-BE49-F238E27FC236}">
                <a16:creationId xmlns:a16="http://schemas.microsoft.com/office/drawing/2014/main" id="{7B4614A1-1EB2-4B36-8751-9CEE50B0A6E0}"/>
              </a:ext>
            </a:extLst>
          </p:cNvPr>
          <p:cNvSpPr>
            <a:spLocks noGrp="1"/>
          </p:cNvSpPr>
          <p:nvPr>
            <p:ph type="sldNum" sz="quarter" idx="12"/>
          </p:nvPr>
        </p:nvSpPr>
        <p:spPr/>
        <p:txBody>
          <a:bodyPr/>
          <a:lstStyle/>
          <a:p>
            <a:fld id="{AD29F1E6-0A42-6342-8A19-FA364A33AB30}" type="slidenum">
              <a:rPr lang="en-US" smtClean="0"/>
              <a:t>86</a:t>
            </a:fld>
            <a:endParaRPr lang="en-US"/>
          </a:p>
        </p:txBody>
      </p:sp>
    </p:spTree>
    <p:extLst>
      <p:ext uri="{BB962C8B-B14F-4D97-AF65-F5344CB8AC3E}">
        <p14:creationId xmlns:p14="http://schemas.microsoft.com/office/powerpoint/2010/main" val="578358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lstStyle/>
          <a:p>
            <a:r>
              <a:rPr lang="en-US" dirty="0"/>
              <a:t>Advanced topics start today on Transfer Learning : </a:t>
            </a:r>
          </a:p>
          <a:p>
            <a:r>
              <a:rPr lang="en-US" dirty="0"/>
              <a:t>	4:30pm @ MD 115 </a:t>
            </a:r>
          </a:p>
          <a:p>
            <a:endParaRPr lang="en-US" dirty="0"/>
          </a:p>
          <a:p>
            <a:r>
              <a:rPr lang="en-US" b="1" dirty="0"/>
              <a:t>Next Week:</a:t>
            </a:r>
          </a:p>
          <a:p>
            <a:r>
              <a:rPr lang="en-US" dirty="0"/>
              <a:t>	Segmentation </a:t>
            </a:r>
            <a:r>
              <a:rPr lang="mr-IN" dirty="0"/>
              <a:t>–</a:t>
            </a:r>
            <a:r>
              <a:rPr lang="en-US" dirty="0"/>
              <a:t> </a:t>
            </a:r>
          </a:p>
          <a:p>
            <a:r>
              <a:rPr lang="en-US" dirty="0"/>
              <a:t>	Autoencoders </a:t>
            </a:r>
          </a:p>
          <a:p>
            <a:r>
              <a:rPr lang="en-US" dirty="0"/>
              <a:t>	Start of RNNs</a:t>
            </a:r>
          </a:p>
          <a:p>
            <a:endParaRPr lang="en-US" dirty="0"/>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87</a:t>
            </a:fld>
            <a:endParaRPr lang="en-US"/>
          </a:p>
        </p:txBody>
      </p:sp>
    </p:spTree>
    <p:extLst>
      <p:ext uri="{BB962C8B-B14F-4D97-AF65-F5344CB8AC3E}">
        <p14:creationId xmlns:p14="http://schemas.microsoft.com/office/powerpoint/2010/main" val="514525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a:off x="415600" y="114000"/>
            <a:ext cx="11360800" cy="763600"/>
          </a:xfrm>
          <a:prstGeom prst="rect">
            <a:avLst/>
          </a:prstGeom>
        </p:spPr>
        <p:txBody>
          <a:bodyPr spcFirstLastPara="1" wrap="square" lIns="121900" tIns="121900" rIns="121900" bIns="121900" anchor="t" anchorCtr="0">
            <a:noAutofit/>
          </a:bodyPr>
          <a:lstStyle/>
          <a:p>
            <a:pPr algn="l"/>
            <a:r>
              <a:rPr lang="en-GB"/>
              <a:t>Advanced Sec. 2: Object Detection and Semantic Segmentation</a:t>
            </a:r>
            <a:endParaRPr b="1"/>
          </a:p>
        </p:txBody>
      </p:sp>
      <p:sp>
        <p:nvSpPr>
          <p:cNvPr id="103" name="Google Shape;103;p24"/>
          <p:cNvSpPr txBox="1">
            <a:spLocks noGrp="1"/>
          </p:cNvSpPr>
          <p:nvPr>
            <p:ph type="body" idx="1"/>
          </p:nvPr>
        </p:nvSpPr>
        <p:spPr>
          <a:xfrm>
            <a:off x="415600" y="1006433"/>
            <a:ext cx="6714000" cy="5138400"/>
          </a:xfrm>
          <a:prstGeom prst="rect">
            <a:avLst/>
          </a:prstGeom>
        </p:spPr>
        <p:txBody>
          <a:bodyPr spcFirstLastPara="1" wrap="square" lIns="121900" tIns="121900" rIns="121900" bIns="121900" anchor="t" anchorCtr="0">
            <a:noAutofit/>
          </a:bodyPr>
          <a:lstStyle/>
          <a:p>
            <a:pPr indent="-423323">
              <a:buClr>
                <a:schemeClr val="dk1"/>
              </a:buClr>
              <a:buSzPts val="1400"/>
            </a:pPr>
            <a:r>
              <a:rPr lang="en-GB" sz="1867" b="1">
                <a:solidFill>
                  <a:schemeClr val="dk1"/>
                </a:solidFill>
              </a:rPr>
              <a:t>IMAGE CLASSIFICATION</a:t>
            </a:r>
            <a:br>
              <a:rPr lang="en-GB" sz="1867" b="1">
                <a:solidFill>
                  <a:schemeClr val="dk1"/>
                </a:solidFill>
              </a:rPr>
            </a:br>
            <a:r>
              <a:rPr lang="en-GB" sz="1867" u="sng">
                <a:solidFill>
                  <a:schemeClr val="dk1"/>
                </a:solidFill>
              </a:rPr>
              <a:t>assigning 1 single label</a:t>
            </a:r>
            <a:r>
              <a:rPr lang="en-GB" sz="1867">
                <a:solidFill>
                  <a:schemeClr val="dk1"/>
                </a:solidFill>
              </a:rPr>
              <a:t> to the</a:t>
            </a:r>
            <a:r>
              <a:rPr lang="en-GB" sz="1867" b="1">
                <a:solidFill>
                  <a:schemeClr val="dk1"/>
                </a:solidFill>
              </a:rPr>
              <a:t> entire picture </a:t>
            </a:r>
            <a:r>
              <a:rPr lang="en-GB" sz="1867">
                <a:solidFill>
                  <a:schemeClr val="dk1"/>
                </a:solidFill>
              </a:rPr>
              <a:t>= Easy!</a:t>
            </a:r>
            <a:endParaRPr sz="1867">
              <a:solidFill>
                <a:schemeClr val="dk1"/>
              </a:solidFill>
            </a:endParaRPr>
          </a:p>
          <a:p>
            <a:pPr lvl="1">
              <a:spcBef>
                <a:spcPts val="0"/>
              </a:spcBef>
              <a:buClr>
                <a:schemeClr val="dk1"/>
              </a:buClr>
            </a:pPr>
            <a:r>
              <a:rPr lang="en-GB">
                <a:solidFill>
                  <a:schemeClr val="dk1"/>
                </a:solidFill>
              </a:rPr>
              <a:t>Algorithms.: VGG/Resnet/Densenet</a:t>
            </a:r>
            <a:br>
              <a:rPr lang="en-GB">
                <a:solidFill>
                  <a:schemeClr val="dk1"/>
                </a:solidFill>
              </a:rPr>
            </a:br>
            <a:r>
              <a:rPr lang="en-GB">
                <a:solidFill>
                  <a:schemeClr val="dk1"/>
                </a:solidFill>
              </a:rPr>
              <a:t/>
            </a:r>
            <a:br>
              <a:rPr lang="en-GB">
                <a:solidFill>
                  <a:schemeClr val="dk1"/>
                </a:solidFill>
              </a:rPr>
            </a:br>
            <a:endParaRPr>
              <a:solidFill>
                <a:schemeClr val="dk1"/>
              </a:solidFill>
            </a:endParaRPr>
          </a:p>
          <a:p>
            <a:pPr indent="-423323">
              <a:buClr>
                <a:schemeClr val="dk1"/>
              </a:buClr>
              <a:buSzPts val="1400"/>
            </a:pPr>
            <a:r>
              <a:rPr lang="en-GB" sz="1867" b="1">
                <a:solidFill>
                  <a:schemeClr val="dk1"/>
                </a:solidFill>
              </a:rPr>
              <a:t>OBJECT DETECTION</a:t>
            </a:r>
            <a:br>
              <a:rPr lang="en-GB" sz="1867" b="1">
                <a:solidFill>
                  <a:schemeClr val="dk1"/>
                </a:solidFill>
              </a:rPr>
            </a:br>
            <a:r>
              <a:rPr lang="en-GB" sz="1867" u="sng">
                <a:solidFill>
                  <a:schemeClr val="dk1"/>
                </a:solidFill>
              </a:rPr>
              <a:t>detect</a:t>
            </a:r>
            <a:r>
              <a:rPr lang="en-GB" sz="1867">
                <a:solidFill>
                  <a:schemeClr val="dk1"/>
                </a:solidFill>
              </a:rPr>
              <a:t>, </a:t>
            </a:r>
            <a:r>
              <a:rPr lang="en-GB" sz="1867" u="sng">
                <a:solidFill>
                  <a:schemeClr val="dk1"/>
                </a:solidFill>
              </a:rPr>
              <a:t>classify</a:t>
            </a:r>
            <a:r>
              <a:rPr lang="en-GB" sz="1867">
                <a:solidFill>
                  <a:schemeClr val="dk1"/>
                </a:solidFill>
              </a:rPr>
              <a:t> and </a:t>
            </a:r>
            <a:r>
              <a:rPr lang="en-GB" sz="1867" u="sng">
                <a:solidFill>
                  <a:schemeClr val="dk1"/>
                </a:solidFill>
              </a:rPr>
              <a:t>locate</a:t>
            </a:r>
            <a:r>
              <a:rPr lang="en-GB" sz="1867">
                <a:solidFill>
                  <a:schemeClr val="dk1"/>
                </a:solidFill>
              </a:rPr>
              <a:t> </a:t>
            </a:r>
            <a:r>
              <a:rPr lang="en-GB" sz="1867" b="1">
                <a:solidFill>
                  <a:schemeClr val="dk1"/>
                </a:solidFill>
              </a:rPr>
              <a:t>every object </a:t>
            </a:r>
            <a:r>
              <a:rPr lang="en-GB" sz="1867">
                <a:solidFill>
                  <a:schemeClr val="dk1"/>
                </a:solidFill>
              </a:rPr>
              <a:t>in the picture</a:t>
            </a:r>
            <a:endParaRPr sz="1867">
              <a:solidFill>
                <a:schemeClr val="dk1"/>
              </a:solidFill>
            </a:endParaRPr>
          </a:p>
          <a:p>
            <a:pPr lvl="1">
              <a:spcBef>
                <a:spcPts val="0"/>
              </a:spcBef>
              <a:buClr>
                <a:schemeClr val="dk1"/>
              </a:buClr>
            </a:pPr>
            <a:r>
              <a:rPr lang="en-GB">
                <a:solidFill>
                  <a:schemeClr val="dk1"/>
                </a:solidFill>
              </a:rPr>
              <a:t>Algorithms: R-CNN/Fast-R-CNN/Faster-R-CNN &amp; YOLO</a:t>
            </a:r>
            <a:br>
              <a:rPr lang="en-GB">
                <a:solidFill>
                  <a:schemeClr val="dk1"/>
                </a:solidFill>
              </a:rPr>
            </a:br>
            <a:r>
              <a:rPr lang="en-GB">
                <a:solidFill>
                  <a:schemeClr val="dk1"/>
                </a:solidFill>
              </a:rPr>
              <a:t/>
            </a:r>
            <a:br>
              <a:rPr lang="en-GB">
                <a:solidFill>
                  <a:schemeClr val="dk1"/>
                </a:solidFill>
              </a:rPr>
            </a:br>
            <a:endParaRPr>
              <a:solidFill>
                <a:schemeClr val="dk1"/>
              </a:solidFill>
            </a:endParaRPr>
          </a:p>
          <a:p>
            <a:pPr indent="-423323">
              <a:buClr>
                <a:schemeClr val="dk1"/>
              </a:buClr>
              <a:buSzPts val="1400"/>
            </a:pPr>
            <a:r>
              <a:rPr lang="en-GB" sz="1867" b="1">
                <a:solidFill>
                  <a:schemeClr val="dk1"/>
                </a:solidFill>
              </a:rPr>
              <a:t>SEMANTIC SEGMENTATION</a:t>
            </a:r>
            <a:br>
              <a:rPr lang="en-GB" sz="1867" b="1">
                <a:solidFill>
                  <a:schemeClr val="dk1"/>
                </a:solidFill>
              </a:rPr>
            </a:br>
            <a:r>
              <a:rPr lang="en-GB" sz="1867" u="sng">
                <a:solidFill>
                  <a:schemeClr val="dk1"/>
                </a:solidFill>
              </a:rPr>
              <a:t>assigning a meaningful label</a:t>
            </a:r>
            <a:r>
              <a:rPr lang="en-GB" sz="1867">
                <a:solidFill>
                  <a:schemeClr val="dk1"/>
                </a:solidFill>
              </a:rPr>
              <a:t> to </a:t>
            </a:r>
            <a:r>
              <a:rPr lang="en-GB" sz="1867" b="1">
                <a:solidFill>
                  <a:schemeClr val="dk1"/>
                </a:solidFill>
              </a:rPr>
              <a:t>every pixel </a:t>
            </a:r>
            <a:r>
              <a:rPr lang="en-GB" sz="1867">
                <a:solidFill>
                  <a:schemeClr val="dk1"/>
                </a:solidFill>
              </a:rPr>
              <a:t>in the image</a:t>
            </a:r>
            <a:endParaRPr sz="1867">
              <a:solidFill>
                <a:schemeClr val="dk1"/>
              </a:solidFill>
            </a:endParaRPr>
          </a:p>
          <a:p>
            <a:pPr lvl="1">
              <a:spcBef>
                <a:spcPts val="0"/>
              </a:spcBef>
              <a:buClr>
                <a:schemeClr val="dk1"/>
              </a:buClr>
            </a:pPr>
            <a:r>
              <a:rPr lang="en-GB">
                <a:solidFill>
                  <a:schemeClr val="dk1"/>
                </a:solidFill>
              </a:rPr>
              <a:t>Algorithms: FCN &amp; U-NET</a:t>
            </a:r>
            <a:endParaRPr sz="1867">
              <a:solidFill>
                <a:schemeClr val="dk1"/>
              </a:solidFill>
            </a:endParaRPr>
          </a:p>
          <a:p>
            <a:pPr indent="0">
              <a:spcBef>
                <a:spcPts val="800"/>
              </a:spcBef>
              <a:spcAft>
                <a:spcPts val="800"/>
              </a:spcAft>
              <a:buNone/>
            </a:pPr>
            <a:endParaRPr sz="1867"/>
          </a:p>
        </p:txBody>
      </p:sp>
      <p:sp>
        <p:nvSpPr>
          <p:cNvPr id="104" name="Google Shape;104;p24"/>
          <p:cNvSpPr txBox="1">
            <a:spLocks noGrp="1"/>
          </p:cNvSpPr>
          <p:nvPr>
            <p:ph type="sldNum" idx="12"/>
          </p:nvPr>
        </p:nvSpPr>
        <p:spPr>
          <a:xfrm>
            <a:off x="11121644" y="6245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pPr/>
              <a:t>88</a:t>
            </a:fld>
            <a:endParaRPr/>
          </a:p>
        </p:txBody>
      </p:sp>
      <p:pic>
        <p:nvPicPr>
          <p:cNvPr id="105" name="Google Shape;105;p24" title="YOLO in New York">
            <a:hlinkClick r:id="rId3"/>
          </p:cNvPr>
          <p:cNvPicPr preferRelativeResize="0"/>
          <p:nvPr/>
        </p:nvPicPr>
        <p:blipFill>
          <a:blip r:embed="rId4">
            <a:alphaModFix/>
          </a:blip>
          <a:stretch>
            <a:fillRect/>
          </a:stretch>
        </p:blipFill>
        <p:spPr>
          <a:xfrm>
            <a:off x="7332967" y="2234668"/>
            <a:ext cx="3080167" cy="2311433"/>
          </a:xfrm>
          <a:prstGeom prst="rect">
            <a:avLst/>
          </a:prstGeom>
          <a:noFill/>
          <a:ln>
            <a:noFill/>
          </a:ln>
          <a:effectLst>
            <a:outerShdw blurRad="57150" dist="19050" dir="5400000" algn="bl" rotWithShape="0">
              <a:srgbClr val="FFFFFF">
                <a:alpha val="0"/>
              </a:srgbClr>
            </a:outerShdw>
          </a:effectLst>
        </p:spPr>
      </p:pic>
      <p:sp>
        <p:nvSpPr>
          <p:cNvPr id="106" name="Google Shape;106;p24"/>
          <p:cNvSpPr txBox="1"/>
          <p:nvPr/>
        </p:nvSpPr>
        <p:spPr>
          <a:xfrm>
            <a:off x="9760267" y="1288767"/>
            <a:ext cx="2136800" cy="763600"/>
          </a:xfrm>
          <a:prstGeom prst="rect">
            <a:avLst/>
          </a:prstGeom>
          <a:noFill/>
          <a:ln>
            <a:noFill/>
          </a:ln>
        </p:spPr>
        <p:txBody>
          <a:bodyPr spcFirstLastPara="1" wrap="square" lIns="121900" tIns="121900" rIns="121900" bIns="121900" anchor="t" anchorCtr="0">
            <a:noAutofit/>
          </a:bodyPr>
          <a:lstStyle/>
          <a:p>
            <a:r>
              <a:rPr lang="en-GB" sz="1333" b="1"/>
              <a:t>DOG</a:t>
            </a:r>
            <a:endParaRPr sz="1333"/>
          </a:p>
        </p:txBody>
      </p:sp>
      <p:sp>
        <p:nvSpPr>
          <p:cNvPr id="107" name="Google Shape;107;p24"/>
          <p:cNvSpPr/>
          <p:nvPr/>
        </p:nvSpPr>
        <p:spPr>
          <a:xfrm>
            <a:off x="8928367" y="1362533"/>
            <a:ext cx="434800" cy="282400"/>
          </a:xfrm>
          <a:prstGeom prst="rightArrow">
            <a:avLst>
              <a:gd name="adj1" fmla="val 50000"/>
              <a:gd name="adj2"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08" name="Google Shape;108;p24"/>
          <p:cNvPicPr preferRelativeResize="0"/>
          <p:nvPr/>
        </p:nvPicPr>
        <p:blipFill rotWithShape="1">
          <a:blip r:embed="rId5">
            <a:alphaModFix/>
          </a:blip>
          <a:srcRect l="4866" t="9240" r="4339" b="9839"/>
          <a:stretch/>
        </p:blipFill>
        <p:spPr>
          <a:xfrm>
            <a:off x="7332967" y="4674934"/>
            <a:ext cx="4183967" cy="1684833"/>
          </a:xfrm>
          <a:prstGeom prst="rect">
            <a:avLst/>
          </a:prstGeom>
          <a:noFill/>
          <a:ln>
            <a:noFill/>
          </a:ln>
        </p:spPr>
      </p:pic>
      <p:pic>
        <p:nvPicPr>
          <p:cNvPr id="109" name="Google Shape;109;p24"/>
          <p:cNvPicPr preferRelativeResize="0"/>
          <p:nvPr/>
        </p:nvPicPr>
        <p:blipFill>
          <a:blip r:embed="rId6">
            <a:alphaModFix/>
          </a:blip>
          <a:stretch>
            <a:fillRect/>
          </a:stretch>
        </p:blipFill>
        <p:spPr>
          <a:xfrm>
            <a:off x="7332967" y="1006433"/>
            <a:ext cx="1552179" cy="1099400"/>
          </a:xfrm>
          <a:prstGeom prst="rect">
            <a:avLst/>
          </a:prstGeom>
          <a:noFill/>
          <a:ln>
            <a:noFill/>
          </a:ln>
        </p:spPr>
      </p:pic>
    </p:spTree>
    <p:extLst>
      <p:ext uri="{BB962C8B-B14F-4D97-AF65-F5344CB8AC3E}">
        <p14:creationId xmlns:p14="http://schemas.microsoft.com/office/powerpoint/2010/main" val="15556162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a:t>Latest events on Image Recognition</a:t>
            </a:r>
          </a:p>
        </p:txBody>
      </p:sp>
      <p:sp>
        <p:nvSpPr>
          <p:cNvPr id="3" name="Marcador de contenido 2">
            <a:extLst>
              <a:ext uri="{FF2B5EF4-FFF2-40B4-BE49-F238E27FC236}">
                <a16:creationId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dirty="0"/>
              <a:t>You Only Look Once (YOLO) - 2016</a:t>
            </a:r>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89</a:t>
            </a:fld>
            <a:endParaRPr lang="en-US" dirty="0"/>
          </a:p>
        </p:txBody>
      </p:sp>
      <p:pic>
        <p:nvPicPr>
          <p:cNvPr id="6" name="YOLOv3-MPU2HistivI (online-video-cutter.com)">
            <a:hlinkClick r:id="" action="ppaction://media"/>
            <a:extLst>
              <a:ext uri="{FF2B5EF4-FFF2-40B4-BE49-F238E27FC236}">
                <a16:creationId xmlns:a16="http://schemas.microsoft.com/office/drawing/2014/main" id="{FB322B00-288A-4F99-A9A5-E3728326A4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4532" y="1424402"/>
            <a:ext cx="8722936" cy="4906652"/>
          </a:xfrm>
          <a:prstGeom prst="rect">
            <a:avLst/>
          </a:prstGeom>
        </p:spPr>
      </p:pic>
    </p:spTree>
    <p:extLst>
      <p:ext uri="{BB962C8B-B14F-4D97-AF65-F5344CB8AC3E}">
        <p14:creationId xmlns:p14="http://schemas.microsoft.com/office/powerpoint/2010/main" val="11868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283B39-80BC-4AFE-9511-3F95D562C9A2}"/>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069CBE43-FDE9-436F-93F3-5B25CB2029F8}"/>
              </a:ext>
            </a:extLst>
          </p:cNvPr>
          <p:cNvSpPr>
            <a:spLocks noGrp="1"/>
          </p:cNvSpPr>
          <p:nvPr>
            <p:ph idx="1"/>
          </p:nvPr>
        </p:nvSpPr>
        <p:spPr/>
        <p:txBody>
          <a:bodyPr/>
          <a:lstStyle/>
          <a:p>
            <a:pPr marL="457200" indent="-457200">
              <a:buFont typeface="Arial" panose="020B0604020202020204" pitchFamily="34" charset="0"/>
              <a:buChar char="•"/>
            </a:pPr>
            <a:r>
              <a:rPr lang="en-US" dirty="0"/>
              <a:t>Let C be a CNN with the following disposition:</a:t>
            </a:r>
          </a:p>
          <a:p>
            <a:pPr marL="1200120" lvl="1" indent="-457200">
              <a:buFont typeface="Arial" panose="020B0604020202020204" pitchFamily="34" charset="0"/>
              <a:buChar char="•"/>
            </a:pPr>
            <a:r>
              <a:rPr lang="en-US" dirty="0"/>
              <a:t>Input: 32x32x3 images</a:t>
            </a:r>
          </a:p>
          <a:p>
            <a:pPr marL="1200120" lvl="1" indent="-457200">
              <a:buFont typeface="Arial" panose="020B0604020202020204" pitchFamily="34" charset="0"/>
              <a:buChar char="•"/>
            </a:pPr>
            <a:r>
              <a:rPr lang="en-US" dirty="0"/>
              <a:t>Conv1: 8 3x3 filters, stride 1, padding=same</a:t>
            </a:r>
          </a:p>
          <a:p>
            <a:pPr marL="1200120" lvl="1" indent="-457200">
              <a:buFont typeface="Arial" panose="020B0604020202020204" pitchFamily="34" charset="0"/>
              <a:buChar char="•"/>
            </a:pPr>
            <a:r>
              <a:rPr lang="en-US" dirty="0"/>
              <a:t>Conv2: 16 5x5 filters, stride 2, padding=same</a:t>
            </a:r>
          </a:p>
          <a:p>
            <a:pPr marL="1200120" lvl="1" indent="-457200">
              <a:buFont typeface="Arial" panose="020B0604020202020204" pitchFamily="34" charset="0"/>
              <a:buChar char="•"/>
            </a:pPr>
            <a:r>
              <a:rPr lang="en-US" dirty="0"/>
              <a:t>Flatten layer</a:t>
            </a:r>
          </a:p>
          <a:p>
            <a:pPr marL="1200120" lvl="1" indent="-457200">
              <a:buFont typeface="Arial" panose="020B0604020202020204" pitchFamily="34" charset="0"/>
              <a:buChar char="•"/>
            </a:pPr>
            <a:r>
              <a:rPr lang="en-US" dirty="0"/>
              <a:t>Dense1: 512 nodes</a:t>
            </a:r>
          </a:p>
          <a:p>
            <a:pPr marL="1200120" lvl="1" indent="-457200">
              <a:buFont typeface="Arial" panose="020B0604020202020204" pitchFamily="34" charset="0"/>
              <a:buChar char="•"/>
            </a:pPr>
            <a:r>
              <a:rPr lang="en-US" dirty="0"/>
              <a:t>Dense2: 4 nodes</a:t>
            </a:r>
          </a:p>
          <a:p>
            <a:pPr marL="457200" indent="-457200">
              <a:buFont typeface="Arial" panose="020B0604020202020204" pitchFamily="34" charset="0"/>
              <a:buChar char="•"/>
            </a:pPr>
            <a:r>
              <a:rPr lang="en-US" dirty="0"/>
              <a:t>How many parameters does this network have?</a:t>
            </a:r>
          </a:p>
          <a:p>
            <a:pPr indent="-285738"/>
            <a:r>
              <a:rPr lang="en-US" sz="2400" dirty="0"/>
              <a:t>(8 x 3 x 3 x 3 + 8) + (16 x 5 x 5 x 8 + 16) + (16 x 16 x 16 x 512 + 512) + (512 x 4 + 4)   </a:t>
            </a:r>
          </a:p>
          <a:p>
            <a:pPr marL="457200" indent="-457200">
              <a:buFont typeface="Arial" panose="020B0604020202020204" pitchFamily="34" charset="0"/>
              <a:buChar char="•"/>
            </a:pPr>
            <a:endParaRPr lang="en-US" dirty="0"/>
          </a:p>
          <a:p>
            <a:pPr marL="1200120" lvl="1"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9E4C9C6-7866-4795-96F2-FDAAF69DF219}"/>
              </a:ext>
            </a:extLst>
          </p:cNvPr>
          <p:cNvSpPr>
            <a:spLocks noGrp="1"/>
          </p:cNvSpPr>
          <p:nvPr>
            <p:ph type="sldNum" sz="quarter" idx="12"/>
          </p:nvPr>
        </p:nvSpPr>
        <p:spPr/>
        <p:txBody>
          <a:bodyPr/>
          <a:lstStyle/>
          <a:p>
            <a:fld id="{AD29F1E6-0A42-6342-8A19-FA364A33AB30}" type="slidenum">
              <a:rPr lang="en-US" smtClean="0"/>
              <a:t>9</a:t>
            </a:fld>
            <a:endParaRPr lang="en-US"/>
          </a:p>
        </p:txBody>
      </p:sp>
      <p:sp>
        <p:nvSpPr>
          <p:cNvPr id="6" name="TextBox 5">
            <a:extLst>
              <a:ext uri="{FF2B5EF4-FFF2-40B4-BE49-F238E27FC236}">
                <a16:creationId xmlns:a16="http://schemas.microsoft.com/office/drawing/2014/main" id="{DAB87A6D-E24F-4C4C-8DB7-A161FA21F787}"/>
              </a:ext>
            </a:extLst>
          </p:cNvPr>
          <p:cNvSpPr txBox="1"/>
          <p:nvPr/>
        </p:nvSpPr>
        <p:spPr>
          <a:xfrm>
            <a:off x="1516283" y="5310910"/>
            <a:ext cx="769121" cy="369332"/>
          </a:xfrm>
          <a:prstGeom prst="rect">
            <a:avLst/>
          </a:prstGeom>
          <a:noFill/>
        </p:spPr>
        <p:txBody>
          <a:bodyPr wrap="none" rtlCol="0">
            <a:spAutoFit/>
          </a:bodyPr>
          <a:lstStyle/>
          <a:p>
            <a:r>
              <a:rPr lang="en-US" dirty="0">
                <a:solidFill>
                  <a:srgbClr val="C00000"/>
                </a:solidFill>
              </a:rPr>
              <a:t>Conv1</a:t>
            </a:r>
          </a:p>
        </p:txBody>
      </p:sp>
      <p:sp>
        <p:nvSpPr>
          <p:cNvPr id="7" name="TextBox 6">
            <a:extLst>
              <a:ext uri="{FF2B5EF4-FFF2-40B4-BE49-F238E27FC236}">
                <a16:creationId xmlns:a16="http://schemas.microsoft.com/office/drawing/2014/main" id="{E251D4D7-C45D-432C-92D3-835556524636}"/>
              </a:ext>
            </a:extLst>
          </p:cNvPr>
          <p:cNvSpPr txBox="1"/>
          <p:nvPr/>
        </p:nvSpPr>
        <p:spPr>
          <a:xfrm>
            <a:off x="3983619" y="5310910"/>
            <a:ext cx="769121" cy="369332"/>
          </a:xfrm>
          <a:prstGeom prst="rect">
            <a:avLst/>
          </a:prstGeom>
          <a:noFill/>
        </p:spPr>
        <p:txBody>
          <a:bodyPr wrap="none" rtlCol="0">
            <a:spAutoFit/>
          </a:bodyPr>
          <a:lstStyle/>
          <a:p>
            <a:r>
              <a:rPr lang="en-US" dirty="0">
                <a:solidFill>
                  <a:srgbClr val="C00000"/>
                </a:solidFill>
              </a:rPr>
              <a:t>Conv2</a:t>
            </a:r>
          </a:p>
        </p:txBody>
      </p:sp>
      <p:sp>
        <p:nvSpPr>
          <p:cNvPr id="8" name="TextBox 7">
            <a:extLst>
              <a:ext uri="{FF2B5EF4-FFF2-40B4-BE49-F238E27FC236}">
                <a16:creationId xmlns:a16="http://schemas.microsoft.com/office/drawing/2014/main" id="{ABA7BCB6-7619-4986-9D19-FF54349DDB6D}"/>
              </a:ext>
            </a:extLst>
          </p:cNvPr>
          <p:cNvSpPr txBox="1"/>
          <p:nvPr/>
        </p:nvSpPr>
        <p:spPr>
          <a:xfrm>
            <a:off x="7054701" y="5310910"/>
            <a:ext cx="886781" cy="369332"/>
          </a:xfrm>
          <a:prstGeom prst="rect">
            <a:avLst/>
          </a:prstGeom>
          <a:noFill/>
        </p:spPr>
        <p:txBody>
          <a:bodyPr wrap="none" rtlCol="0">
            <a:spAutoFit/>
          </a:bodyPr>
          <a:lstStyle/>
          <a:p>
            <a:r>
              <a:rPr lang="en-US" dirty="0">
                <a:solidFill>
                  <a:srgbClr val="C00000"/>
                </a:solidFill>
              </a:rPr>
              <a:t>Dense1</a:t>
            </a:r>
          </a:p>
        </p:txBody>
      </p:sp>
      <p:sp>
        <p:nvSpPr>
          <p:cNvPr id="9" name="TextBox 8">
            <a:extLst>
              <a:ext uri="{FF2B5EF4-FFF2-40B4-BE49-F238E27FC236}">
                <a16:creationId xmlns:a16="http://schemas.microsoft.com/office/drawing/2014/main" id="{8FAD7A0B-E3C4-4B8B-B0DE-955E196D91E0}"/>
              </a:ext>
            </a:extLst>
          </p:cNvPr>
          <p:cNvSpPr txBox="1"/>
          <p:nvPr/>
        </p:nvSpPr>
        <p:spPr>
          <a:xfrm>
            <a:off x="9591486" y="5310969"/>
            <a:ext cx="886781" cy="369332"/>
          </a:xfrm>
          <a:prstGeom prst="rect">
            <a:avLst/>
          </a:prstGeom>
          <a:noFill/>
        </p:spPr>
        <p:txBody>
          <a:bodyPr wrap="none" rtlCol="0">
            <a:spAutoFit/>
          </a:bodyPr>
          <a:lstStyle/>
          <a:p>
            <a:r>
              <a:rPr lang="en-US" dirty="0">
                <a:solidFill>
                  <a:srgbClr val="C00000"/>
                </a:solidFill>
              </a:rPr>
              <a:t>Dense2</a:t>
            </a:r>
          </a:p>
        </p:txBody>
      </p:sp>
    </p:spTree>
    <p:extLst>
      <p:ext uri="{BB962C8B-B14F-4D97-AF65-F5344CB8AC3E}">
        <p14:creationId xmlns:p14="http://schemas.microsoft.com/office/powerpoint/2010/main" val="787436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cs109b_lecture10_CNN1</Template>
  <TotalTime>37101</TotalTime>
  <Words>3951</Words>
  <Application>Microsoft Office PowerPoint</Application>
  <PresentationFormat>Widescreen</PresentationFormat>
  <Paragraphs>1095</Paragraphs>
  <Slides>89</Slides>
  <Notes>57</Notes>
  <HiddenSlides>1</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DengXian</vt:lpstr>
      <vt:lpstr>Karla</vt:lpstr>
      <vt:lpstr>Mangal</vt:lpstr>
      <vt:lpstr>Source Serif Pro</vt:lpstr>
      <vt:lpstr>Arial</vt:lpstr>
      <vt:lpstr>Calibri</vt:lpstr>
      <vt:lpstr>Cambria Math</vt:lpstr>
      <vt:lpstr>GEC_template</vt:lpstr>
      <vt:lpstr>Lecture 11: Convolutional Neural Networks 2</vt:lpstr>
      <vt:lpstr>Outline</vt:lpstr>
      <vt:lpstr>Outline</vt:lpstr>
      <vt:lpstr>From last lecture</vt:lpstr>
      <vt:lpstr>PowerPoint Presentation</vt:lpstr>
      <vt:lpstr>PowerPoint Presentation</vt:lpstr>
      <vt:lpstr>PowerPoint Presentation</vt:lpstr>
      <vt:lpstr>Examples</vt:lpstr>
      <vt:lpstr>Examples</vt:lpstr>
      <vt:lpstr>PowerPoint Presentation</vt:lpstr>
      <vt:lpstr>PowerPoint Presentation</vt:lpstr>
      <vt:lpstr>PowerPoint Presentation</vt:lpstr>
      <vt:lpstr>Representation Learning</vt:lpstr>
      <vt:lpstr>What do CNN layers learn?</vt:lpstr>
      <vt:lpstr>PowerPoint Presentation</vt:lpstr>
      <vt:lpstr>Outline</vt:lpstr>
      <vt:lpstr>PowerPoint Presentation</vt:lpstr>
      <vt:lpstr>Outline</vt:lpstr>
      <vt:lpstr>Backward propagation of Maximum Pooling Layer</vt:lpstr>
      <vt:lpstr>Backward propagation of Maximum Pooling Layer</vt:lpstr>
      <vt:lpstr>Backward propagation of Maximum Pooling Layer</vt:lpstr>
      <vt:lpstr>Backward propagation of Maximum Pooling Layer</vt:lpstr>
      <vt:lpstr>Backward propagation of Maximum Pooling Layer</vt:lpstr>
      <vt:lpstr>Backward propagation of Maximum Pooling Layer</vt:lpstr>
      <vt:lpstr>Backward propagation of Maximum Pooling Layer</vt:lpstr>
      <vt:lpstr>Backward propagation of Maximum Pooling Layer</vt:lpstr>
      <vt:lpstr>Backward propagation of Maximum Pooling Layer</vt:lpstr>
      <vt:lpstr>Backward propagation of Maximum Pooling Layer</vt:lpstr>
      <vt:lpstr>Backward propagation of Maximum Pooling Layer</vt:lpstr>
      <vt:lpstr>Backward propagation of Maximum Pooling Layer</vt:lpstr>
      <vt:lpstr>Backward propagation of Maximum Pooling Layer</vt:lpstr>
      <vt:lpstr>PowerPoint Presentation</vt:lpstr>
      <vt:lpstr>Outline</vt:lpstr>
      <vt:lpstr>Layers Receptive Field </vt:lpstr>
      <vt:lpstr>Layers Receptive Field </vt:lpstr>
      <vt:lpstr>Layers Receptive Field </vt:lpstr>
      <vt:lpstr>Layers Receptive Field  </vt:lpstr>
      <vt:lpstr>Layers Receptive Field</vt:lpstr>
      <vt:lpstr>Layers Receptive Field</vt:lpstr>
      <vt:lpstr>Layer’s Receptive Field </vt:lpstr>
      <vt:lpstr>Layer’s Receptive Field </vt:lpstr>
      <vt:lpstr>Layers Receptive Field</vt:lpstr>
      <vt:lpstr>Dilated CNNs</vt:lpstr>
      <vt:lpstr>Dilated CNNs</vt:lpstr>
      <vt:lpstr>Outline</vt:lpstr>
      <vt:lpstr>Saliency maps (cont)</vt:lpstr>
      <vt:lpstr>Saliency maps (cont)</vt:lpstr>
      <vt:lpstr>Salience maps (cont)</vt:lpstr>
      <vt:lpstr>Salience maps (cont)</vt:lpstr>
      <vt:lpstr>Salience maps (cont)</vt:lpstr>
      <vt:lpstr>Salience maps (cont)</vt:lpstr>
      <vt:lpstr>PowerPoint Presentation</vt:lpstr>
      <vt:lpstr>Outline</vt:lpstr>
      <vt:lpstr>Classify Rarest Animals </vt:lpstr>
      <vt:lpstr>Classify Cats, Dogs, Chinchillas etc</vt:lpstr>
      <vt:lpstr>Transfer Learning To The Rescue</vt:lpstr>
      <vt:lpstr>Basic idea of  Transfer Learning</vt:lpstr>
      <vt:lpstr>Transfer Learning To The Rescue</vt:lpstr>
      <vt:lpstr>PowerPoint Presentation</vt:lpstr>
      <vt:lpstr>Transfer Learning (cont)</vt:lpstr>
      <vt:lpstr>Transfer Learning (cont)</vt:lpstr>
      <vt:lpstr>Transfer Learning: Fine-tuning </vt:lpstr>
      <vt:lpstr>Transfer Learning: Fine-tuning </vt:lpstr>
      <vt:lpstr>Cool Transfer learning application</vt:lpstr>
      <vt:lpstr>Latest events on Image Recognition</vt:lpstr>
      <vt:lpstr>Outline</vt:lpstr>
      <vt:lpstr>Initial ideas</vt:lpstr>
      <vt:lpstr>LeNet</vt:lpstr>
      <vt:lpstr>AlexNet</vt:lpstr>
      <vt:lpstr>AlexNet</vt:lpstr>
      <vt:lpstr>ZFNet</vt:lpstr>
      <vt:lpstr>VGG</vt:lpstr>
      <vt:lpstr>VGG</vt:lpstr>
      <vt:lpstr>SOTA Deep Models: Inception (GoogLeNet)   </vt:lpstr>
      <vt:lpstr>SOTA Deep Models: Inception (GoogLeNet)   </vt:lpstr>
      <vt:lpstr>PowerPoint Presentation</vt:lpstr>
      <vt:lpstr>PowerPoint Presentation</vt:lpstr>
      <vt:lpstr>ResNet</vt:lpstr>
      <vt:lpstr>ResNet</vt:lpstr>
      <vt:lpstr>ResNet</vt:lpstr>
      <vt:lpstr>ResNet</vt:lpstr>
      <vt:lpstr>ResNet</vt:lpstr>
      <vt:lpstr>SOTA Deep Models: MobileNet</vt:lpstr>
      <vt:lpstr>SOTA Deep Models: DenseNets</vt:lpstr>
      <vt:lpstr>SOTA Deep Models: DenseNets</vt:lpstr>
      <vt:lpstr>Beyond</vt:lpstr>
      <vt:lpstr>What’s next</vt:lpstr>
      <vt:lpstr>Advanced Sec. 2: Object Detection and Semantic Segmentation</vt:lpstr>
      <vt:lpstr>Latest events on Image Recognition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#1:  Linear Algebra and Hypothesis Testing  (The Short Version)</dc:title>
  <dc:creator>William Claybaugh</dc:creator>
  <cp:lastModifiedBy>谈 某</cp:lastModifiedBy>
  <cp:revision>765</cp:revision>
  <cp:lastPrinted>2019-02-27T18:04:53Z</cp:lastPrinted>
  <dcterms:created xsi:type="dcterms:W3CDTF">2018-09-10T00:54:50Z</dcterms:created>
  <dcterms:modified xsi:type="dcterms:W3CDTF">2020-03-04T19:55:21Z</dcterms:modified>
</cp:coreProperties>
</file>